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81" r:id="rId4"/>
    <p:sldId id="300" r:id="rId5"/>
    <p:sldId id="293" r:id="rId6"/>
    <p:sldId id="309" r:id="rId7"/>
    <p:sldId id="282" r:id="rId8"/>
    <p:sldId id="294" r:id="rId9"/>
    <p:sldId id="296" r:id="rId10"/>
    <p:sldId id="297" r:id="rId11"/>
    <p:sldId id="310" r:id="rId12"/>
    <p:sldId id="308" r:id="rId13"/>
    <p:sldId id="313" r:id="rId14"/>
    <p:sldId id="312" r:id="rId15"/>
    <p:sldId id="280" r:id="rId16"/>
    <p:sldId id="301" r:id="rId17"/>
    <p:sldId id="286" r:id="rId18"/>
    <p:sldId id="279" r:id="rId19"/>
    <p:sldId id="302" r:id="rId20"/>
    <p:sldId id="267" r:id="rId21"/>
    <p:sldId id="287" r:id="rId22"/>
    <p:sldId id="288" r:id="rId23"/>
    <p:sldId id="305" r:id="rId24"/>
    <p:sldId id="295" r:id="rId25"/>
    <p:sldId id="303" r:id="rId26"/>
    <p:sldId id="289" r:id="rId27"/>
    <p:sldId id="311" r:id="rId28"/>
    <p:sldId id="291" r:id="rId29"/>
    <p:sldId id="292" r:id="rId30"/>
    <p:sldId id="290" r:id="rId31"/>
    <p:sldId id="285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a Greter" initials="HG" lastIdx="14" clrIdx="0"/>
  <p:cmAuthor id="1" name="Peter Steinmann" initials="PSN" lastIdx="6" clrIdx="1"/>
  <p:cmAuthor id="2" name="Tanja Barth-Jaeggi" initials="TB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505"/>
    <a:srgbClr val="5EB8B6"/>
    <a:srgbClr val="49A1A1"/>
    <a:srgbClr val="4E9C8F"/>
    <a:srgbClr val="63A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87423" autoAdjust="0"/>
  </p:normalViewPr>
  <p:slideViewPr>
    <p:cSldViewPr>
      <p:cViewPr varScale="1">
        <p:scale>
          <a:sx n="60" d="100"/>
          <a:sy n="60" d="100"/>
        </p:scale>
        <p:origin x="14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MA.tph.unibas.ch\SCIH\SCIH\PROJECTS\Novartis\2014%20LPEP%20surveillance\3%20Activities%20and%20results%20project\3.10%20Meetings\2016_9%20ILC\Presentations\Plenary%20presentation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MA.tph.unibas.ch\SCIH\SCIH\PROJECTS\Novartis\2014%20LPEP%20surveillance\3%20Activities%20and%20results%20project\3.10%20Meetings\2016_9%20ILC\Presentations\Plenary%20presentation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MA.tph.unibas.ch\SCIH\SCIH\PROJECTS\Novartis\2014%20LPEP%20surveillance\3%20Activities%20and%20results%20project\3.10%20Meetings\2016_9%20ILC\Presentations\Plenary%20presentation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Sheet1!$T$5:$T$8</c:f>
              <c:strCache>
                <c:ptCount val="4"/>
                <c:pt idx="0">
                  <c:v>General population</c:v>
                </c:pt>
                <c:pt idx="1">
                  <c:v>Distant neighbor + social contacts</c:v>
                </c:pt>
                <c:pt idx="2">
                  <c:v>Direct neighbors</c:v>
                </c:pt>
                <c:pt idx="3">
                  <c:v>Household contact</c:v>
                </c:pt>
              </c:strCache>
            </c:strRef>
          </c:cat>
          <c:val>
            <c:numRef>
              <c:f>Sheet1!$U$5:$U$8</c:f>
              <c:numCache>
                <c:formatCode>General</c:formatCode>
                <c:ptCount val="4"/>
                <c:pt idx="0">
                  <c:v>15.1</c:v>
                </c:pt>
                <c:pt idx="1">
                  <c:v>49</c:v>
                </c:pt>
                <c:pt idx="2">
                  <c:v>87</c:v>
                </c:pt>
                <c:pt idx="3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A-4FCE-BACF-44D2F1832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71360"/>
        <c:axId val="94273920"/>
      </c:barChart>
      <c:catAx>
        <c:axId val="9427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273920"/>
        <c:crosses val="autoZero"/>
        <c:auto val="1"/>
        <c:lblAlgn val="ctr"/>
        <c:lblOffset val="100"/>
        <c:noMultiLvlLbl val="0"/>
      </c:catAx>
      <c:valAx>
        <c:axId val="9427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dirty="0"/>
                  <a:t>Cases / </a:t>
                </a:r>
                <a:r>
                  <a:rPr lang="de-CH" dirty="0" smtClean="0"/>
                  <a:t>10’000</a:t>
                </a:r>
                <a:endParaRPr lang="de-CH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27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Sheet1!$L$5:$L$7</c:f>
              <c:strCache>
                <c:ptCount val="3"/>
                <c:pt idx="0">
                  <c:v>General population</c:v>
                </c:pt>
                <c:pt idx="1">
                  <c:v>Not blood related</c:v>
                </c:pt>
                <c:pt idx="2">
                  <c:v>Blood related</c:v>
                </c:pt>
              </c:strCache>
            </c:strRef>
          </c:cat>
          <c:val>
            <c:numRef>
              <c:f>Sheet1!$M$5:$M$7</c:f>
              <c:numCache>
                <c:formatCode>General</c:formatCode>
                <c:ptCount val="3"/>
                <c:pt idx="0">
                  <c:v>15.1</c:v>
                </c:pt>
                <c:pt idx="1">
                  <c:v>60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5-4DB2-B0D0-0050C9FC5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54336"/>
        <c:axId val="101055872"/>
      </c:barChart>
      <c:catAx>
        <c:axId val="10105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055872"/>
        <c:crosses val="autoZero"/>
        <c:auto val="1"/>
        <c:lblAlgn val="ctr"/>
        <c:lblOffset val="100"/>
        <c:noMultiLvlLbl val="0"/>
      </c:catAx>
      <c:valAx>
        <c:axId val="101055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dirty="0"/>
                  <a:t>Cases / </a:t>
                </a:r>
                <a:r>
                  <a:rPr lang="de-CH" dirty="0" smtClean="0"/>
                  <a:t>10’000</a:t>
                </a:r>
                <a:endParaRPr lang="de-CH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1054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Sheet1!$D$5:$D$8</c:f>
              <c:strCache>
                <c:ptCount val="4"/>
                <c:pt idx="0">
                  <c:v>General population</c:v>
                </c:pt>
                <c:pt idx="1">
                  <c:v>PB 1 lesion</c:v>
                </c:pt>
                <c:pt idx="2">
                  <c:v>PB 2-5 lesions</c:v>
                </c:pt>
                <c:pt idx="3">
                  <c:v>MB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15.1</c:v>
                </c:pt>
                <c:pt idx="1">
                  <c:v>55</c:v>
                </c:pt>
                <c:pt idx="2">
                  <c:v>89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C-4927-A1D0-A217CEB36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02208"/>
        <c:axId val="105503744"/>
      </c:barChart>
      <c:catAx>
        <c:axId val="10550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503744"/>
        <c:crosses val="autoZero"/>
        <c:auto val="1"/>
        <c:lblAlgn val="ctr"/>
        <c:lblOffset val="100"/>
        <c:noMultiLvlLbl val="0"/>
      </c:catAx>
      <c:valAx>
        <c:axId val="10550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 dirty="0"/>
                  <a:t>Cases / </a:t>
                </a:r>
                <a:r>
                  <a:rPr lang="de-CH" dirty="0" smtClean="0"/>
                  <a:t>10’000</a:t>
                </a:r>
                <a:endParaRPr lang="de-CH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5502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7313C-E793-420C-B25C-A35C817C53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62DE00-4189-4E37-9257-46A25DD485F4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smtClean="0">
              <a:solidFill>
                <a:schemeClr val="tx1"/>
              </a:solidFill>
            </a:rPr>
            <a:t>Index </a:t>
          </a:r>
          <a:r>
            <a:rPr lang="de-CH" sz="1500" dirty="0" err="1" smtClean="0">
              <a:solidFill>
                <a:schemeClr val="tx1"/>
              </a:solidFill>
            </a:rPr>
            <a:t>patient</a:t>
          </a:r>
          <a:endParaRPr lang="de-CH" sz="1500" dirty="0" smtClean="0">
            <a:solidFill>
              <a:schemeClr val="tx1"/>
            </a:solidFill>
          </a:endParaRPr>
        </a:p>
        <a:p>
          <a:endParaRPr lang="en-GB" sz="1200" dirty="0" smtClean="0"/>
        </a:p>
        <a:p>
          <a:endParaRPr lang="en-GB" sz="1200" dirty="0"/>
        </a:p>
      </dgm:t>
    </dgm:pt>
    <dgm:pt modelId="{E5814FB9-3F75-45A8-93DF-9223F74A8C77}" type="parTrans" cxnId="{4C6B5C97-782C-4FFF-BBE0-FB4712849E9D}">
      <dgm:prSet/>
      <dgm:spPr/>
      <dgm:t>
        <a:bodyPr/>
        <a:lstStyle/>
        <a:p>
          <a:endParaRPr lang="en-GB"/>
        </a:p>
      </dgm:t>
    </dgm:pt>
    <dgm:pt modelId="{B7F91540-791C-4B2E-80A9-F2DCD7384FAD}" type="sibTrans" cxnId="{4C6B5C97-782C-4FFF-BBE0-FB4712849E9D}">
      <dgm:prSet/>
      <dgm:spPr/>
      <dgm:t>
        <a:bodyPr/>
        <a:lstStyle/>
        <a:p>
          <a:endParaRPr lang="en-GB"/>
        </a:p>
      </dgm:t>
    </dgm:pt>
    <dgm:pt modelId="{E562AE9D-2E51-4549-8D96-8C4406DE366A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Available</a:t>
          </a:r>
          <a:r>
            <a:rPr lang="de-CH" sz="1400" dirty="0" smtClean="0"/>
            <a:t> </a:t>
          </a:r>
          <a:r>
            <a:rPr lang="de-CH" sz="1400" dirty="0" err="1" smtClean="0"/>
            <a:t>contacts</a:t>
          </a:r>
          <a:r>
            <a:rPr lang="de-CH" sz="1400" dirty="0" smtClean="0"/>
            <a:t> in </a:t>
          </a:r>
          <a:r>
            <a:rPr lang="de-CH" sz="1400" dirty="0" err="1" smtClean="0"/>
            <a:t>catchment</a:t>
          </a:r>
          <a:r>
            <a:rPr lang="de-CH" sz="1400" dirty="0" smtClean="0"/>
            <a:t> </a:t>
          </a:r>
          <a:r>
            <a:rPr lang="de-CH" sz="1400" dirty="0" err="1" smtClean="0"/>
            <a:t>area</a:t>
          </a:r>
          <a:r>
            <a:rPr lang="de-CH" sz="1400" dirty="0" smtClean="0"/>
            <a:t> </a:t>
          </a:r>
          <a:endParaRPr lang="en-GB" sz="1400" dirty="0"/>
        </a:p>
      </dgm:t>
    </dgm:pt>
    <dgm:pt modelId="{D83E86E7-7BA9-4531-89F1-6AD197CBBE8E}" type="parTrans" cxnId="{37FCEFBA-F04B-4269-8D37-25EB2986D396}">
      <dgm:prSet/>
      <dgm:spPr/>
      <dgm:t>
        <a:bodyPr/>
        <a:lstStyle/>
        <a:p>
          <a:endParaRPr lang="en-GB"/>
        </a:p>
      </dgm:t>
    </dgm:pt>
    <dgm:pt modelId="{81D3754E-8F91-4E6D-BAF4-5A8A8C608E11}" type="sibTrans" cxnId="{37FCEFBA-F04B-4269-8D37-25EB2986D396}">
      <dgm:prSet/>
      <dgm:spPr/>
      <dgm:t>
        <a:bodyPr/>
        <a:lstStyle/>
        <a:p>
          <a:endParaRPr lang="en-GB"/>
        </a:p>
      </dgm:t>
    </dgm:pt>
    <dgm:pt modelId="{CB2C1C84-497C-4587-99A2-DB1530DCFA42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err="1" smtClean="0">
              <a:solidFill>
                <a:schemeClr val="tx1"/>
              </a:solidFill>
            </a:rPr>
            <a:t>Contact</a:t>
          </a:r>
          <a:r>
            <a:rPr lang="de-CH" sz="1500" dirty="0" smtClean="0">
              <a:solidFill>
                <a:schemeClr val="tx1"/>
              </a:solidFill>
            </a:rPr>
            <a:t> </a:t>
          </a:r>
          <a:r>
            <a:rPr lang="de-CH" sz="1500" dirty="0" err="1" smtClean="0">
              <a:solidFill>
                <a:schemeClr val="tx1"/>
              </a:solidFill>
            </a:rPr>
            <a:t>tracing</a:t>
          </a:r>
          <a:endParaRPr lang="de-CH" sz="1500" dirty="0" smtClean="0">
            <a:solidFill>
              <a:schemeClr val="tx1"/>
            </a:solidFill>
          </a:endParaRPr>
        </a:p>
        <a:p>
          <a:endParaRPr lang="en-GB" sz="1200" dirty="0"/>
        </a:p>
      </dgm:t>
    </dgm:pt>
    <dgm:pt modelId="{22002EAC-1868-4778-AE5D-ECCEF6FED827}" type="parTrans" cxnId="{4DC1F5CE-3A8A-4A95-860A-CB0FB86DE099}">
      <dgm:prSet/>
      <dgm:spPr/>
      <dgm:t>
        <a:bodyPr/>
        <a:lstStyle/>
        <a:p>
          <a:endParaRPr lang="en-GB"/>
        </a:p>
      </dgm:t>
    </dgm:pt>
    <dgm:pt modelId="{6FF3EA5D-E0EC-4780-B12D-1F1703AC76BD}" type="sibTrans" cxnId="{4DC1F5CE-3A8A-4A95-860A-CB0FB86DE099}">
      <dgm:prSet/>
      <dgm:spPr/>
      <dgm:t>
        <a:bodyPr/>
        <a:lstStyle/>
        <a:p>
          <a:endParaRPr lang="en-GB"/>
        </a:p>
      </dgm:t>
    </dgm:pt>
    <dgm:pt modelId="{F867F90D-0C4B-49C8-96FF-728D2115293A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err="1" smtClean="0">
              <a:solidFill>
                <a:schemeClr val="tx1"/>
              </a:solidFill>
            </a:rPr>
            <a:t>Contact</a:t>
          </a:r>
          <a:r>
            <a:rPr lang="de-CH" sz="1500" dirty="0" smtClean="0">
              <a:solidFill>
                <a:schemeClr val="tx1"/>
              </a:solidFill>
            </a:rPr>
            <a:t> </a:t>
          </a:r>
          <a:r>
            <a:rPr lang="de-CH" sz="1500" dirty="0" err="1" smtClean="0">
              <a:solidFill>
                <a:schemeClr val="tx1"/>
              </a:solidFill>
            </a:rPr>
            <a:t>screening</a:t>
          </a:r>
          <a:endParaRPr lang="de-CH" sz="1500" dirty="0" smtClean="0">
            <a:solidFill>
              <a:schemeClr val="tx1"/>
            </a:solidFill>
          </a:endParaRPr>
        </a:p>
        <a:p>
          <a:endParaRPr lang="de-CH" sz="1200" dirty="0" smtClean="0"/>
        </a:p>
      </dgm:t>
    </dgm:pt>
    <dgm:pt modelId="{8B3F315F-BA8E-40CB-9A52-1E0FA4F7E8F5}" type="parTrans" cxnId="{94C4AF5D-3E44-4754-B19F-6B4DD97B6F2D}">
      <dgm:prSet/>
      <dgm:spPr/>
      <dgm:t>
        <a:bodyPr/>
        <a:lstStyle/>
        <a:p>
          <a:endParaRPr lang="en-GB"/>
        </a:p>
      </dgm:t>
    </dgm:pt>
    <dgm:pt modelId="{0470F51D-A1CB-4FBE-A0B1-FE919D6DF740}" type="sibTrans" cxnId="{94C4AF5D-3E44-4754-B19F-6B4DD97B6F2D}">
      <dgm:prSet/>
      <dgm:spPr/>
      <dgm:t>
        <a:bodyPr/>
        <a:lstStyle/>
        <a:p>
          <a:endParaRPr lang="en-GB"/>
        </a:p>
      </dgm:t>
    </dgm:pt>
    <dgm:pt modelId="{B68D66DB-5C25-40E1-AD85-AE30717381A8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smtClean="0"/>
            <a:t>Privacy</a:t>
          </a:r>
          <a:r>
            <a:rPr lang="de-CH" sz="1400" dirty="0" smtClean="0"/>
            <a:t>, </a:t>
          </a:r>
          <a:r>
            <a:rPr lang="de-CH" sz="1400" dirty="0" err="1" smtClean="0"/>
            <a:t>gender</a:t>
          </a:r>
          <a:r>
            <a:rPr lang="de-CH" sz="1400" dirty="0" smtClean="0"/>
            <a:t> </a:t>
          </a:r>
          <a:r>
            <a:rPr lang="de-CH" sz="1400" dirty="0" err="1" smtClean="0"/>
            <a:t>senitivity</a:t>
          </a:r>
          <a:endParaRPr lang="en-GB" sz="1400" dirty="0"/>
        </a:p>
      </dgm:t>
    </dgm:pt>
    <dgm:pt modelId="{95832918-48C5-4BFB-AD54-9C49A16A1FC6}" type="parTrans" cxnId="{519AE858-2DE4-4A5B-B504-4626941CC8F6}">
      <dgm:prSet/>
      <dgm:spPr/>
      <dgm:t>
        <a:bodyPr/>
        <a:lstStyle/>
        <a:p>
          <a:endParaRPr lang="en-GB"/>
        </a:p>
      </dgm:t>
    </dgm:pt>
    <dgm:pt modelId="{120EFE76-5C3E-45E2-9115-1D90F0065FC2}" type="sibTrans" cxnId="{519AE858-2DE4-4A5B-B504-4626941CC8F6}">
      <dgm:prSet/>
      <dgm:spPr/>
      <dgm:t>
        <a:bodyPr/>
        <a:lstStyle/>
        <a:p>
          <a:endParaRPr lang="en-GB"/>
        </a:p>
      </dgm:t>
    </dgm:pt>
    <dgm:pt modelId="{6DFBCDF9-6313-4C6F-B829-76538D5A8FCB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err="1" smtClean="0">
              <a:solidFill>
                <a:schemeClr val="tx1"/>
              </a:solidFill>
            </a:rPr>
            <a:t>Eligibility</a:t>
          </a:r>
          <a:r>
            <a:rPr lang="de-CH" sz="1500" dirty="0" smtClean="0">
              <a:solidFill>
                <a:schemeClr val="tx1"/>
              </a:solidFill>
            </a:rPr>
            <a:t> </a:t>
          </a:r>
          <a:r>
            <a:rPr lang="de-CH" sz="1500" dirty="0" err="1" smtClean="0">
              <a:solidFill>
                <a:schemeClr val="tx1"/>
              </a:solidFill>
            </a:rPr>
            <a:t>for</a:t>
          </a:r>
          <a:r>
            <a:rPr lang="de-CH" sz="1500" dirty="0" smtClean="0">
              <a:solidFill>
                <a:schemeClr val="tx1"/>
              </a:solidFill>
            </a:rPr>
            <a:t> SDR</a:t>
          </a:r>
        </a:p>
        <a:p>
          <a:endParaRPr lang="en-GB" sz="1200" dirty="0"/>
        </a:p>
      </dgm:t>
    </dgm:pt>
    <dgm:pt modelId="{49602408-479F-4434-B7A2-B582FDCB25C9}" type="parTrans" cxnId="{DF999A4B-24F0-47E4-9CFC-EB3A008D93E2}">
      <dgm:prSet/>
      <dgm:spPr/>
      <dgm:t>
        <a:bodyPr/>
        <a:lstStyle/>
        <a:p>
          <a:endParaRPr lang="en-GB"/>
        </a:p>
      </dgm:t>
    </dgm:pt>
    <dgm:pt modelId="{890520AC-30EE-4F74-B242-3DB5957004A0}" type="sibTrans" cxnId="{DF999A4B-24F0-47E4-9CFC-EB3A008D93E2}">
      <dgm:prSet/>
      <dgm:spPr/>
      <dgm:t>
        <a:bodyPr/>
        <a:lstStyle/>
        <a:p>
          <a:endParaRPr lang="en-GB"/>
        </a:p>
      </dgm:t>
    </dgm:pt>
    <dgm:pt modelId="{4B53C6B8-7975-4296-B36B-CE23B9333D23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smtClean="0"/>
            <a:t>None </a:t>
          </a:r>
          <a:r>
            <a:rPr lang="de-CH" sz="1400" dirty="0" err="1" smtClean="0"/>
            <a:t>of</a:t>
          </a:r>
          <a:r>
            <a:rPr lang="de-CH" sz="1400" dirty="0" smtClean="0"/>
            <a:t> </a:t>
          </a:r>
          <a:r>
            <a:rPr lang="de-CH" sz="1400" dirty="0" err="1" smtClean="0"/>
            <a:t>the</a:t>
          </a:r>
          <a:r>
            <a:rPr lang="de-CH" sz="1400" dirty="0" smtClean="0"/>
            <a:t> </a:t>
          </a:r>
          <a:r>
            <a:rPr lang="de-CH" sz="1400" dirty="0" err="1" smtClean="0"/>
            <a:t>exclusion</a:t>
          </a:r>
          <a:r>
            <a:rPr lang="de-CH" sz="1400" dirty="0" smtClean="0"/>
            <a:t> </a:t>
          </a:r>
          <a:r>
            <a:rPr lang="de-CH" sz="1400" dirty="0" err="1" smtClean="0"/>
            <a:t>criteria</a:t>
          </a:r>
          <a:r>
            <a:rPr lang="de-CH" sz="1400" dirty="0" smtClean="0"/>
            <a:t> </a:t>
          </a:r>
          <a:r>
            <a:rPr lang="de-CH" sz="1400" dirty="0" err="1" smtClean="0"/>
            <a:t>is</a:t>
          </a:r>
          <a:r>
            <a:rPr lang="de-CH" sz="1400" dirty="0" smtClean="0"/>
            <a:t> </a:t>
          </a:r>
          <a:r>
            <a:rPr lang="de-CH" sz="1400" dirty="0" err="1" smtClean="0"/>
            <a:t>met</a:t>
          </a:r>
          <a:endParaRPr lang="en-GB" sz="1400" dirty="0"/>
        </a:p>
      </dgm:t>
    </dgm:pt>
    <dgm:pt modelId="{434FA642-AAC9-4349-83A1-816ECCDEA3FC}" type="parTrans" cxnId="{C9F1D411-0690-4C01-BF00-1F8A08DE5419}">
      <dgm:prSet/>
      <dgm:spPr/>
      <dgm:t>
        <a:bodyPr/>
        <a:lstStyle/>
        <a:p>
          <a:endParaRPr lang="en-GB"/>
        </a:p>
      </dgm:t>
    </dgm:pt>
    <dgm:pt modelId="{8C0DB6E5-B00A-4C3B-A816-9EF11F9418DF}" type="sibTrans" cxnId="{C9F1D411-0690-4C01-BF00-1F8A08DE5419}">
      <dgm:prSet/>
      <dgm:spPr/>
      <dgm:t>
        <a:bodyPr/>
        <a:lstStyle/>
        <a:p>
          <a:endParaRPr lang="en-GB"/>
        </a:p>
      </dgm:t>
    </dgm:pt>
    <dgm:pt modelId="{45EECBD1-32BC-422B-849E-CFD2F1628566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smtClean="0">
              <a:solidFill>
                <a:schemeClr val="tx1"/>
              </a:solidFill>
            </a:rPr>
            <a:t>Recording &amp; </a:t>
          </a:r>
          <a:r>
            <a:rPr lang="de-CH" sz="1500" dirty="0" err="1" smtClean="0">
              <a:solidFill>
                <a:schemeClr val="tx1"/>
              </a:solidFill>
            </a:rPr>
            <a:t>reporting</a:t>
          </a:r>
          <a:endParaRPr lang="de-CH" sz="1500" dirty="0" smtClean="0">
            <a:solidFill>
              <a:schemeClr val="tx1"/>
            </a:solidFill>
          </a:endParaRPr>
        </a:p>
        <a:p>
          <a:endParaRPr lang="en-GB" sz="1200" dirty="0"/>
        </a:p>
      </dgm:t>
    </dgm:pt>
    <dgm:pt modelId="{390516BB-53F4-44DE-B32B-52B07AB93AC2}" type="parTrans" cxnId="{1A65264F-4697-4BB3-A93A-6438746A0B06}">
      <dgm:prSet/>
      <dgm:spPr/>
      <dgm:t>
        <a:bodyPr/>
        <a:lstStyle/>
        <a:p>
          <a:endParaRPr lang="en-GB"/>
        </a:p>
      </dgm:t>
    </dgm:pt>
    <dgm:pt modelId="{AFB6E196-4F4A-4A0D-973B-49ACA48A79B3}" type="sibTrans" cxnId="{1A65264F-4697-4BB3-A93A-6438746A0B06}">
      <dgm:prSet/>
      <dgm:spPr/>
      <dgm:t>
        <a:bodyPr/>
        <a:lstStyle/>
        <a:p>
          <a:endParaRPr lang="en-GB"/>
        </a:p>
      </dgm:t>
    </dgm:pt>
    <dgm:pt modelId="{F25EC5FE-98EF-405D-AF44-D9D1A1CA4BB5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smtClean="0"/>
            <a:t>Paper </a:t>
          </a:r>
          <a:r>
            <a:rPr lang="de-CH" sz="1400" dirty="0" err="1" smtClean="0"/>
            <a:t>based</a:t>
          </a:r>
          <a:r>
            <a:rPr lang="de-CH" sz="1400" dirty="0" smtClean="0"/>
            <a:t> </a:t>
          </a:r>
          <a:r>
            <a:rPr lang="de-CH" sz="1400" dirty="0" err="1" smtClean="0"/>
            <a:t>recording</a:t>
          </a:r>
          <a:r>
            <a:rPr lang="de-CH" sz="1400" dirty="0" smtClean="0"/>
            <a:t> </a:t>
          </a:r>
          <a:endParaRPr lang="en-GB" sz="1400" dirty="0"/>
        </a:p>
      </dgm:t>
    </dgm:pt>
    <dgm:pt modelId="{DAF9E42E-40B9-42ED-9075-47333701E927}" type="parTrans" cxnId="{FCB7A7FB-4E16-4A5E-ACA7-76B4463B34EF}">
      <dgm:prSet/>
      <dgm:spPr/>
      <dgm:t>
        <a:bodyPr/>
        <a:lstStyle/>
        <a:p>
          <a:endParaRPr lang="en-GB"/>
        </a:p>
      </dgm:t>
    </dgm:pt>
    <dgm:pt modelId="{1BFB214F-7511-4BA8-B6C5-FF78F2B72395}" type="sibTrans" cxnId="{FCB7A7FB-4E16-4A5E-ACA7-76B4463B34EF}">
      <dgm:prSet/>
      <dgm:spPr/>
      <dgm:t>
        <a:bodyPr/>
        <a:lstStyle/>
        <a:p>
          <a:endParaRPr lang="en-GB"/>
        </a:p>
      </dgm:t>
    </dgm:pt>
    <dgm:pt modelId="{DC33FD60-0551-44E5-8F73-AFE59E0BADB0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500" dirty="0" smtClean="0">
              <a:solidFill>
                <a:schemeClr val="tx1"/>
              </a:solidFill>
            </a:rPr>
            <a:t>SDR </a:t>
          </a:r>
          <a:r>
            <a:rPr lang="de-CH" sz="1500" dirty="0" err="1" smtClean="0">
              <a:solidFill>
                <a:schemeClr val="tx1"/>
              </a:solidFill>
            </a:rPr>
            <a:t>administration</a:t>
          </a:r>
          <a:endParaRPr lang="de-CH" sz="1500" dirty="0" smtClean="0">
            <a:solidFill>
              <a:schemeClr val="tx1"/>
            </a:solidFill>
          </a:endParaRPr>
        </a:p>
        <a:p>
          <a:endParaRPr lang="en-GB" sz="400" dirty="0"/>
        </a:p>
      </dgm:t>
    </dgm:pt>
    <dgm:pt modelId="{5C1086F9-B4CF-4C5B-B5CB-409FFB3A5EF2}" type="parTrans" cxnId="{E5055AA9-4C78-454F-BA46-4A6DC27EA7B3}">
      <dgm:prSet/>
      <dgm:spPr/>
      <dgm:t>
        <a:bodyPr/>
        <a:lstStyle/>
        <a:p>
          <a:endParaRPr lang="en-GB"/>
        </a:p>
      </dgm:t>
    </dgm:pt>
    <dgm:pt modelId="{A12EC869-683C-43E8-A3C8-5FB66E20A6F7}" type="sibTrans" cxnId="{E5055AA9-4C78-454F-BA46-4A6DC27EA7B3}">
      <dgm:prSet/>
      <dgm:spPr/>
      <dgm:t>
        <a:bodyPr/>
        <a:lstStyle/>
        <a:p>
          <a:endParaRPr lang="en-GB"/>
        </a:p>
      </dgm:t>
    </dgm:pt>
    <dgm:pt modelId="{96E90AB9-B1B8-44B9-B633-95A22E55E79C}">
      <dgm:prSet custT="1"/>
      <dgm:spPr>
        <a:solidFill>
          <a:srgbClr val="5EB8B6"/>
        </a:solidFill>
      </dgm:spPr>
      <dgm:t>
        <a:bodyPr/>
        <a:lstStyle/>
        <a:p>
          <a:r>
            <a:rPr lang="en-GB" sz="1400" dirty="0" smtClean="0"/>
            <a:t>Sufficient daylight/ portable LED daylight lamp</a:t>
          </a:r>
          <a:endParaRPr lang="en-GB" sz="1400" dirty="0"/>
        </a:p>
      </dgm:t>
    </dgm:pt>
    <dgm:pt modelId="{A0B28E95-0A72-4354-B92C-138B185EB6EA}" type="parTrans" cxnId="{A5B96E04-CA7F-4479-8209-3574CEEE4E8E}">
      <dgm:prSet/>
      <dgm:spPr/>
      <dgm:t>
        <a:bodyPr/>
        <a:lstStyle/>
        <a:p>
          <a:endParaRPr lang="en-GB"/>
        </a:p>
      </dgm:t>
    </dgm:pt>
    <dgm:pt modelId="{35688AC4-53EA-4A13-85E6-1FA0E8B55091}" type="sibTrans" cxnId="{A5B96E04-CA7F-4479-8209-3574CEEE4E8E}">
      <dgm:prSet/>
      <dgm:spPr/>
      <dgm:t>
        <a:bodyPr/>
        <a:lstStyle/>
        <a:p>
          <a:endParaRPr lang="en-GB"/>
        </a:p>
      </dgm:t>
    </dgm:pt>
    <dgm:pt modelId="{EF1E8A3E-9FF4-405A-AB48-EF60F61B139E}">
      <dgm:prSet custT="1"/>
      <dgm:spPr>
        <a:solidFill>
          <a:srgbClr val="5EB8B6"/>
        </a:solidFill>
      </dgm:spPr>
      <dgm:t>
        <a:bodyPr/>
        <a:lstStyle/>
        <a:p>
          <a:endParaRPr lang="en-GB" sz="1000" dirty="0"/>
        </a:p>
      </dgm:t>
    </dgm:pt>
    <dgm:pt modelId="{54CA6040-7591-4B9E-AEB3-B4F0747229D2}" type="parTrans" cxnId="{7BD72CFC-306C-4329-8176-8300DD499019}">
      <dgm:prSet/>
      <dgm:spPr/>
      <dgm:t>
        <a:bodyPr/>
        <a:lstStyle/>
        <a:p>
          <a:endParaRPr lang="en-GB"/>
        </a:p>
      </dgm:t>
    </dgm:pt>
    <dgm:pt modelId="{46D572DF-DA8D-4918-B31E-7CCC2F74D25E}" type="sibTrans" cxnId="{7BD72CFC-306C-4329-8176-8300DD499019}">
      <dgm:prSet/>
      <dgm:spPr/>
      <dgm:t>
        <a:bodyPr/>
        <a:lstStyle/>
        <a:p>
          <a:endParaRPr lang="en-GB"/>
        </a:p>
      </dgm:t>
    </dgm:pt>
    <dgm:pt modelId="{C7A74A57-2C09-47AD-8629-FF26A00CCFC0}">
      <dgm:prSet custT="1"/>
      <dgm:spPr>
        <a:solidFill>
          <a:srgbClr val="5EB8B6"/>
        </a:solidFill>
      </dgm:spPr>
      <dgm:t>
        <a:bodyPr/>
        <a:lstStyle/>
        <a:p>
          <a:r>
            <a:rPr lang="de-CH" sz="1400" dirty="0" smtClean="0"/>
            <a:t>Screen </a:t>
          </a:r>
          <a:r>
            <a:rPr lang="de-CH" sz="1400" dirty="0" err="1" smtClean="0"/>
            <a:t>entire</a:t>
          </a:r>
          <a:r>
            <a:rPr lang="de-CH" sz="1400" dirty="0" smtClean="0"/>
            <a:t> </a:t>
          </a:r>
          <a:r>
            <a:rPr lang="de-CH" sz="1400" dirty="0" err="1" smtClean="0"/>
            <a:t>body</a:t>
          </a:r>
          <a:endParaRPr lang="en-GB" sz="1400" dirty="0"/>
        </a:p>
      </dgm:t>
    </dgm:pt>
    <dgm:pt modelId="{6CFC5C24-6AAA-48B0-BDBC-93F3793F00CC}" type="parTrans" cxnId="{9B1308FC-6CC9-4FCC-A8E4-09214FAFEFD1}">
      <dgm:prSet/>
      <dgm:spPr/>
      <dgm:t>
        <a:bodyPr/>
        <a:lstStyle/>
        <a:p>
          <a:endParaRPr lang="en-GB"/>
        </a:p>
      </dgm:t>
    </dgm:pt>
    <dgm:pt modelId="{19863AD2-E212-4AB6-ADEC-328378B62E28}" type="sibTrans" cxnId="{9B1308FC-6CC9-4FCC-A8E4-09214FAFEFD1}">
      <dgm:prSet/>
      <dgm:spPr/>
      <dgm:t>
        <a:bodyPr/>
        <a:lstStyle/>
        <a:p>
          <a:endParaRPr lang="en-GB"/>
        </a:p>
      </dgm:t>
    </dgm:pt>
    <dgm:pt modelId="{2572977D-AC7D-41EE-ABB6-D926F79719DB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Identify</a:t>
          </a:r>
          <a:r>
            <a:rPr lang="de-CH" sz="1400" dirty="0" smtClean="0"/>
            <a:t> </a:t>
          </a:r>
          <a:r>
            <a:rPr lang="de-CH" sz="1400" dirty="0" err="1" smtClean="0"/>
            <a:t>contacts</a:t>
          </a:r>
          <a:r>
            <a:rPr lang="de-CH" sz="1400" dirty="0" smtClean="0"/>
            <a:t> </a:t>
          </a:r>
          <a:r>
            <a:rPr lang="de-CH" sz="1400" dirty="0" err="1" smtClean="0"/>
            <a:t>and</a:t>
          </a:r>
          <a:r>
            <a:rPr lang="de-CH" sz="1400" dirty="0" smtClean="0"/>
            <a:t> </a:t>
          </a:r>
          <a:r>
            <a:rPr lang="de-CH" sz="1400" dirty="0" err="1" smtClean="0"/>
            <a:t>arrange</a:t>
          </a:r>
          <a:r>
            <a:rPr lang="de-CH" sz="1400" dirty="0" smtClean="0"/>
            <a:t> </a:t>
          </a:r>
          <a:r>
            <a:rPr lang="de-CH" sz="1400" dirty="0" err="1" smtClean="0"/>
            <a:t>meeting</a:t>
          </a:r>
          <a:r>
            <a:rPr lang="de-CH" sz="1400" dirty="0" smtClean="0"/>
            <a:t>/ </a:t>
          </a:r>
          <a:r>
            <a:rPr lang="de-CH" sz="1400" dirty="0" err="1" smtClean="0"/>
            <a:t>visit</a:t>
          </a:r>
          <a:r>
            <a:rPr lang="de-CH" sz="1400" dirty="0" smtClean="0"/>
            <a:t> </a:t>
          </a:r>
          <a:r>
            <a:rPr lang="de-CH" sz="1400" dirty="0" err="1" smtClean="0"/>
            <a:t>them</a:t>
          </a:r>
          <a:endParaRPr lang="en-GB" sz="1400" dirty="0"/>
        </a:p>
      </dgm:t>
    </dgm:pt>
    <dgm:pt modelId="{7C88C803-55E7-4C0B-8C69-A1EFE6991B92}" type="sibTrans" cxnId="{1D54847B-FEE6-4551-B2F3-D2FD28C8B08F}">
      <dgm:prSet/>
      <dgm:spPr/>
      <dgm:t>
        <a:bodyPr/>
        <a:lstStyle/>
        <a:p>
          <a:endParaRPr lang="en-GB"/>
        </a:p>
      </dgm:t>
    </dgm:pt>
    <dgm:pt modelId="{1B9A4838-7782-4622-9CF4-44B67CE81D30}" type="parTrans" cxnId="{1D54847B-FEE6-4551-B2F3-D2FD28C8B08F}">
      <dgm:prSet/>
      <dgm:spPr/>
      <dgm:t>
        <a:bodyPr/>
        <a:lstStyle/>
        <a:p>
          <a:endParaRPr lang="en-GB"/>
        </a:p>
      </dgm:t>
    </dgm:pt>
    <dgm:pt modelId="{41F4E57F-FD61-4E35-B71F-DB94F1761F15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Possibly</a:t>
          </a:r>
          <a:r>
            <a:rPr lang="de-CH" sz="1400" dirty="0" smtClean="0"/>
            <a:t> electronic </a:t>
          </a:r>
          <a:r>
            <a:rPr lang="de-CH" sz="1400" dirty="0" err="1" smtClean="0"/>
            <a:t>reporting</a:t>
          </a:r>
          <a:r>
            <a:rPr lang="de-CH" sz="1400" dirty="0" smtClean="0"/>
            <a:t> </a:t>
          </a:r>
          <a:endParaRPr lang="en-GB" sz="1400" dirty="0"/>
        </a:p>
      </dgm:t>
    </dgm:pt>
    <dgm:pt modelId="{B11A1A74-5EE7-4122-8B61-C2463A5FC2C7}" type="parTrans" cxnId="{EABE0369-366C-4958-BED8-0EF4401B4E45}">
      <dgm:prSet/>
      <dgm:spPr/>
      <dgm:t>
        <a:bodyPr/>
        <a:lstStyle/>
        <a:p>
          <a:endParaRPr lang="en-GB"/>
        </a:p>
      </dgm:t>
    </dgm:pt>
    <dgm:pt modelId="{EF899AB0-9F8D-4DB5-9569-1AB49B49DA69}" type="sibTrans" cxnId="{EABE0369-366C-4958-BED8-0EF4401B4E45}">
      <dgm:prSet/>
      <dgm:spPr/>
      <dgm:t>
        <a:bodyPr/>
        <a:lstStyle/>
        <a:p>
          <a:endParaRPr lang="en-GB"/>
        </a:p>
      </dgm:t>
    </dgm:pt>
    <dgm:pt modelId="{65F7D2EE-D239-4E0A-AE72-80B0B30BA054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Leprosy</a:t>
          </a:r>
          <a:r>
            <a:rPr lang="de-CH" sz="1400" dirty="0" smtClean="0"/>
            <a:t> </a:t>
          </a:r>
          <a:r>
            <a:rPr lang="de-CH" sz="1400" dirty="0" err="1" smtClean="0"/>
            <a:t>patient</a:t>
          </a:r>
          <a:r>
            <a:rPr lang="de-CH" sz="1400" dirty="0" smtClean="0"/>
            <a:t> </a:t>
          </a:r>
          <a:r>
            <a:rPr lang="de-CH" sz="1400" dirty="0" err="1" smtClean="0"/>
            <a:t>taking</a:t>
          </a:r>
          <a:r>
            <a:rPr lang="de-CH" sz="1400" dirty="0" smtClean="0"/>
            <a:t> MDT </a:t>
          </a:r>
          <a:r>
            <a:rPr lang="de-CH" sz="1400" dirty="0" err="1" smtClean="0"/>
            <a:t>since</a:t>
          </a:r>
          <a:r>
            <a:rPr lang="de-CH" sz="1400" dirty="0" smtClean="0"/>
            <a:t> at least 1month</a:t>
          </a:r>
          <a:endParaRPr lang="en-GB" sz="1400" dirty="0"/>
        </a:p>
      </dgm:t>
    </dgm:pt>
    <dgm:pt modelId="{67169DEA-F963-44DD-9619-F1B8A7AB5EA6}" type="parTrans" cxnId="{E8094FD7-F590-4BD1-9D5B-FAC22498510E}">
      <dgm:prSet/>
      <dgm:spPr/>
      <dgm:t>
        <a:bodyPr/>
        <a:lstStyle/>
        <a:p>
          <a:endParaRPr lang="en-GB"/>
        </a:p>
      </dgm:t>
    </dgm:pt>
    <dgm:pt modelId="{F3E45024-B635-4419-80E7-B4FB21DC21AA}" type="sibTrans" cxnId="{E8094FD7-F590-4BD1-9D5B-FAC22498510E}">
      <dgm:prSet/>
      <dgm:spPr/>
      <dgm:t>
        <a:bodyPr/>
        <a:lstStyle/>
        <a:p>
          <a:endParaRPr lang="en-GB"/>
        </a:p>
      </dgm:t>
    </dgm:pt>
    <dgm:pt modelId="{74E0C184-4433-4A1B-8092-E88497179F23}">
      <dgm:prSet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Refer</a:t>
          </a:r>
          <a:r>
            <a:rPr lang="de-CH" sz="1400" dirty="0" smtClean="0"/>
            <a:t> </a:t>
          </a:r>
          <a:r>
            <a:rPr lang="de-CH" sz="1400" dirty="0" err="1" smtClean="0"/>
            <a:t>suspected</a:t>
          </a:r>
          <a:r>
            <a:rPr lang="de-CH" sz="1400" dirty="0" smtClean="0"/>
            <a:t> </a:t>
          </a:r>
          <a:r>
            <a:rPr lang="de-CH" sz="1400" dirty="0" err="1" smtClean="0"/>
            <a:t>for</a:t>
          </a:r>
          <a:r>
            <a:rPr lang="de-CH" sz="1400" dirty="0" smtClean="0"/>
            <a:t> </a:t>
          </a:r>
          <a:r>
            <a:rPr lang="de-CH" sz="1400" dirty="0" err="1" smtClean="0"/>
            <a:t>confirmatory</a:t>
          </a:r>
          <a:r>
            <a:rPr lang="de-CH" sz="1400" dirty="0" smtClean="0"/>
            <a:t> </a:t>
          </a:r>
          <a:r>
            <a:rPr lang="de-CH" sz="1400" dirty="0" err="1" smtClean="0"/>
            <a:t>diagnosis</a:t>
          </a:r>
          <a:r>
            <a:rPr lang="de-CH" sz="1400" dirty="0" smtClean="0"/>
            <a:t> </a:t>
          </a:r>
          <a:endParaRPr lang="en-GB" sz="1400" dirty="0"/>
        </a:p>
      </dgm:t>
    </dgm:pt>
    <dgm:pt modelId="{9DFD7E39-E33D-4CA6-8405-AC6436C0C4C6}" type="parTrans" cxnId="{8E4A7624-CE3D-4F5B-9A28-3BB5A61D694C}">
      <dgm:prSet/>
      <dgm:spPr/>
      <dgm:t>
        <a:bodyPr/>
        <a:lstStyle/>
        <a:p>
          <a:endParaRPr lang="en-GB"/>
        </a:p>
      </dgm:t>
    </dgm:pt>
    <dgm:pt modelId="{E73A278A-D0BC-4FAA-BF25-693697BA17A3}" type="sibTrans" cxnId="{8E4A7624-CE3D-4F5B-9A28-3BB5A61D694C}">
      <dgm:prSet/>
      <dgm:spPr/>
      <dgm:t>
        <a:bodyPr/>
        <a:lstStyle/>
        <a:p>
          <a:endParaRPr lang="en-GB"/>
        </a:p>
      </dgm:t>
    </dgm:pt>
    <dgm:pt modelId="{5529FA02-FE8D-4772-A0D9-E424D89AFC82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smtClean="0"/>
            <a:t>Dose </a:t>
          </a:r>
          <a:r>
            <a:rPr lang="de-CH" sz="1400" dirty="0" err="1" smtClean="0"/>
            <a:t>according</a:t>
          </a:r>
          <a:r>
            <a:rPr lang="de-CH" sz="1400" dirty="0" smtClean="0"/>
            <a:t> </a:t>
          </a:r>
          <a:r>
            <a:rPr lang="de-CH" sz="1400" dirty="0" err="1" smtClean="0"/>
            <a:t>to</a:t>
          </a:r>
          <a:r>
            <a:rPr lang="de-CH" sz="1400" dirty="0" smtClean="0"/>
            <a:t> </a:t>
          </a:r>
          <a:r>
            <a:rPr lang="de-CH" sz="1400" dirty="0" err="1" smtClean="0"/>
            <a:t>age</a:t>
          </a:r>
          <a:r>
            <a:rPr lang="de-CH" sz="1400" dirty="0" smtClean="0"/>
            <a:t> </a:t>
          </a:r>
          <a:r>
            <a:rPr lang="de-CH" sz="1400" dirty="0" err="1" smtClean="0"/>
            <a:t>and</a:t>
          </a:r>
          <a:r>
            <a:rPr lang="de-CH" sz="1400" dirty="0" smtClean="0"/>
            <a:t> </a:t>
          </a:r>
          <a:r>
            <a:rPr lang="de-CH" sz="1400" dirty="0" err="1" smtClean="0"/>
            <a:t>weight</a:t>
          </a:r>
          <a:endParaRPr lang="en-GB" sz="1400" dirty="0"/>
        </a:p>
      </dgm:t>
    </dgm:pt>
    <dgm:pt modelId="{ECCE7C0C-5E74-40BA-AD14-BF5CE1BCFB9C}" type="sibTrans" cxnId="{2B8E8FFD-62EE-4424-8781-59264D68498A}">
      <dgm:prSet/>
      <dgm:spPr/>
      <dgm:t>
        <a:bodyPr/>
        <a:lstStyle/>
        <a:p>
          <a:endParaRPr lang="en-GB"/>
        </a:p>
      </dgm:t>
    </dgm:pt>
    <dgm:pt modelId="{B2E872FD-A4A2-4FA0-9B6F-0F025DA2E673}" type="parTrans" cxnId="{2B8E8FFD-62EE-4424-8781-59264D68498A}">
      <dgm:prSet/>
      <dgm:spPr/>
      <dgm:t>
        <a:bodyPr/>
        <a:lstStyle/>
        <a:p>
          <a:endParaRPr lang="en-GB"/>
        </a:p>
      </dgm:t>
    </dgm:pt>
    <dgm:pt modelId="{DBD0699E-2541-4602-84EF-7E5F71BF1FED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Use</a:t>
          </a:r>
          <a:r>
            <a:rPr lang="de-CH" sz="1400" dirty="0" smtClean="0"/>
            <a:t> </a:t>
          </a:r>
          <a:r>
            <a:rPr lang="de-CH" sz="1400" dirty="0" err="1" smtClean="0"/>
            <a:t>adequate</a:t>
          </a:r>
          <a:r>
            <a:rPr lang="de-CH" sz="1400" dirty="0" smtClean="0"/>
            <a:t> </a:t>
          </a:r>
          <a:r>
            <a:rPr lang="de-CH" sz="1400" dirty="0" err="1" smtClean="0"/>
            <a:t>formulation</a:t>
          </a:r>
          <a:r>
            <a:rPr lang="de-CH" sz="1400" dirty="0" smtClean="0"/>
            <a:t> </a:t>
          </a:r>
          <a:r>
            <a:rPr lang="de-CH" sz="1400" dirty="0" err="1" smtClean="0"/>
            <a:t>for</a:t>
          </a:r>
          <a:r>
            <a:rPr lang="de-CH" sz="1400" dirty="0" smtClean="0"/>
            <a:t> </a:t>
          </a:r>
          <a:r>
            <a:rPr lang="de-CH" sz="1400" dirty="0" err="1" smtClean="0"/>
            <a:t>children</a:t>
          </a:r>
          <a:r>
            <a:rPr lang="de-CH" sz="1400" dirty="0" smtClean="0"/>
            <a:t> (</a:t>
          </a:r>
          <a:r>
            <a:rPr lang="de-CH" sz="1400" dirty="0" err="1" smtClean="0"/>
            <a:t>sirup</a:t>
          </a:r>
          <a:r>
            <a:rPr lang="de-CH" sz="1400" dirty="0" smtClean="0"/>
            <a:t>, </a:t>
          </a:r>
          <a:r>
            <a:rPr lang="de-CH" sz="1400" dirty="0" err="1" smtClean="0"/>
            <a:t>tablets</a:t>
          </a:r>
          <a:r>
            <a:rPr lang="de-CH" sz="1400" dirty="0" smtClean="0"/>
            <a:t> </a:t>
          </a:r>
          <a:r>
            <a:rPr lang="de-CH" sz="1400" dirty="0" err="1" smtClean="0"/>
            <a:t>as</a:t>
          </a:r>
          <a:r>
            <a:rPr lang="de-CH" sz="1400" dirty="0" smtClean="0"/>
            <a:t> </a:t>
          </a:r>
          <a:r>
            <a:rPr lang="de-CH" sz="1400" dirty="0" err="1" smtClean="0"/>
            <a:t>available</a:t>
          </a:r>
          <a:r>
            <a:rPr lang="de-CH" sz="1400" dirty="0" smtClean="0"/>
            <a:t>)</a:t>
          </a:r>
          <a:endParaRPr lang="en-GB" sz="1400" dirty="0"/>
        </a:p>
      </dgm:t>
    </dgm:pt>
    <dgm:pt modelId="{ADF9F5BB-B96A-4ADA-871B-3A8041EA8CE3}" type="parTrans" cxnId="{4A5CC477-AE84-4131-A360-DEF9BBAB9E9D}">
      <dgm:prSet/>
      <dgm:spPr/>
      <dgm:t>
        <a:bodyPr/>
        <a:lstStyle/>
        <a:p>
          <a:endParaRPr lang="en-GB"/>
        </a:p>
      </dgm:t>
    </dgm:pt>
    <dgm:pt modelId="{5A51203B-2F6E-44AE-9C21-B5111DAF4B25}" type="sibTrans" cxnId="{4A5CC477-AE84-4131-A360-DEF9BBAB9E9D}">
      <dgm:prSet/>
      <dgm:spPr/>
      <dgm:t>
        <a:bodyPr/>
        <a:lstStyle/>
        <a:p>
          <a:endParaRPr lang="en-GB"/>
        </a:p>
      </dgm:t>
    </dgm:pt>
    <dgm:pt modelId="{83B6B822-3243-48D3-8BA5-1B93A733800E}">
      <dgm:prSet phldrT="[Text]" custT="1"/>
      <dgm:spPr>
        <a:solidFill>
          <a:srgbClr val="5EB8B6"/>
        </a:solidFill>
      </dgm:spPr>
      <dgm:t>
        <a:bodyPr/>
        <a:lstStyle/>
        <a:p>
          <a:r>
            <a:rPr lang="de-CH" sz="1400" dirty="0" err="1" smtClean="0"/>
            <a:t>Willingness</a:t>
          </a:r>
          <a:r>
            <a:rPr lang="de-CH" sz="1400" dirty="0" smtClean="0"/>
            <a:t> </a:t>
          </a:r>
          <a:r>
            <a:rPr lang="de-CH" sz="1400" dirty="0" err="1" smtClean="0"/>
            <a:t>to</a:t>
          </a:r>
          <a:r>
            <a:rPr lang="de-CH" sz="1400" dirty="0" smtClean="0"/>
            <a:t> </a:t>
          </a:r>
          <a:r>
            <a:rPr lang="de-CH" sz="1400" dirty="0" err="1" smtClean="0"/>
            <a:t>participate</a:t>
          </a:r>
          <a:endParaRPr lang="en-GB" sz="1400" dirty="0"/>
        </a:p>
      </dgm:t>
    </dgm:pt>
    <dgm:pt modelId="{F8D03F5C-0B09-4F59-9231-C96135F9293B}" type="parTrans" cxnId="{8D328D4F-A463-4896-BA81-51DE6FA30661}">
      <dgm:prSet/>
      <dgm:spPr/>
      <dgm:t>
        <a:bodyPr/>
        <a:lstStyle/>
        <a:p>
          <a:endParaRPr lang="en-US"/>
        </a:p>
      </dgm:t>
    </dgm:pt>
    <dgm:pt modelId="{95F944C3-418E-4E15-BC3B-E7258E71FF0B}" type="sibTrans" cxnId="{8D328D4F-A463-4896-BA81-51DE6FA30661}">
      <dgm:prSet/>
      <dgm:spPr/>
      <dgm:t>
        <a:bodyPr/>
        <a:lstStyle/>
        <a:p>
          <a:endParaRPr lang="en-US"/>
        </a:p>
      </dgm:t>
    </dgm:pt>
    <dgm:pt modelId="{25E71F92-4C0D-46B6-885B-4D2B8D0D593C}">
      <dgm:prSet phldrT="[Text]" custT="1"/>
      <dgm:spPr>
        <a:solidFill>
          <a:srgbClr val="5EB8B6"/>
        </a:solidFill>
      </dgm:spPr>
      <dgm:t>
        <a:bodyPr/>
        <a:lstStyle/>
        <a:p>
          <a:endParaRPr lang="en-GB" sz="1400" dirty="0"/>
        </a:p>
      </dgm:t>
    </dgm:pt>
    <dgm:pt modelId="{6E17FB3B-9BCA-4D6E-9145-E97B0F6986A8}" type="parTrans" cxnId="{5610DDE9-97C0-4A15-BA37-B0774474CF03}">
      <dgm:prSet/>
      <dgm:spPr/>
    </dgm:pt>
    <dgm:pt modelId="{8E4C432D-40C6-4CF4-A4A3-8C0800BF4E35}" type="sibTrans" cxnId="{5610DDE9-97C0-4A15-BA37-B0774474CF03}">
      <dgm:prSet/>
      <dgm:spPr/>
    </dgm:pt>
    <dgm:pt modelId="{E8BECE4B-6DBF-4B0A-98D9-7F492685A8D3}" type="pres">
      <dgm:prSet presAssocID="{90C7313C-E793-420C-B25C-A35C817C53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5634FD-32A6-4D39-A695-55179543F5E5}" type="pres">
      <dgm:prSet presAssocID="{5662DE00-4189-4E37-9257-46A25DD485F4}" presName="node" presStyleLbl="node1" presStyleIdx="0" presStyleCnt="6" custLinFactNeighborX="-3375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629047-1752-4408-924A-DE8B63C14866}" type="pres">
      <dgm:prSet presAssocID="{B7F91540-791C-4B2E-80A9-F2DCD7384FAD}" presName="sibTrans" presStyleCnt="0"/>
      <dgm:spPr/>
    </dgm:pt>
    <dgm:pt modelId="{F0D982A2-9FCD-4F35-A1BC-20329DD120AA}" type="pres">
      <dgm:prSet presAssocID="{CB2C1C84-497C-4587-99A2-DB1530DCFA42}" presName="node" presStyleLbl="node1" presStyleIdx="1" presStyleCnt="6" custLinFactNeighborX="-3375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493736-074C-4C8D-B0A5-83E90A657BC0}" type="pres">
      <dgm:prSet presAssocID="{6FF3EA5D-E0EC-4780-B12D-1F1703AC76BD}" presName="sibTrans" presStyleCnt="0"/>
      <dgm:spPr/>
    </dgm:pt>
    <dgm:pt modelId="{5E7EB220-A600-4A1B-86B6-A9C16A27899C}" type="pres">
      <dgm:prSet presAssocID="{F867F90D-0C4B-49C8-96FF-728D2115293A}" presName="node" presStyleLbl="node1" presStyleIdx="2" presStyleCnt="6" custLinFactNeighborX="-3375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42F053-A7DB-483A-849C-49371FF2A12C}" type="pres">
      <dgm:prSet presAssocID="{0470F51D-A1CB-4FBE-A0B1-FE919D6DF740}" presName="sibTrans" presStyleCnt="0"/>
      <dgm:spPr/>
    </dgm:pt>
    <dgm:pt modelId="{E94953C1-218A-44C6-9450-02A438EC3C9D}" type="pres">
      <dgm:prSet presAssocID="{6DFBCDF9-6313-4C6F-B829-76538D5A8F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B3368-597F-4325-BC11-C8FB01141022}" type="pres">
      <dgm:prSet presAssocID="{890520AC-30EE-4F74-B242-3DB5957004A0}" presName="sibTrans" presStyleCnt="0"/>
      <dgm:spPr/>
    </dgm:pt>
    <dgm:pt modelId="{41CA01D0-596C-44AA-B391-923ADDB799CF}" type="pres">
      <dgm:prSet presAssocID="{DC33FD60-0551-44E5-8F73-AFE59E0BA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3D150-F806-49AF-8E40-1C14C1AF7ABB}" type="pres">
      <dgm:prSet presAssocID="{A12EC869-683C-43E8-A3C8-5FB66E20A6F7}" presName="sibTrans" presStyleCnt="0"/>
      <dgm:spPr/>
    </dgm:pt>
    <dgm:pt modelId="{B1449371-0BF0-44D7-A7FC-4990BC707776}" type="pres">
      <dgm:prSet presAssocID="{45EECBD1-32BC-422B-849E-CFD2F16285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F1D411-0690-4C01-BF00-1F8A08DE5419}" srcId="{6DFBCDF9-6313-4C6F-B829-76538D5A8FCB}" destId="{4B53C6B8-7975-4296-B36B-CE23B9333D23}" srcOrd="0" destOrd="0" parTransId="{434FA642-AAC9-4349-83A1-816ECCDEA3FC}" sibTransId="{8C0DB6E5-B00A-4C3B-A816-9EF11F9418DF}"/>
    <dgm:cxn modelId="{5610DDE9-97C0-4A15-BA37-B0774474CF03}" srcId="{DC33FD60-0551-44E5-8F73-AFE59E0BADB0}" destId="{25E71F92-4C0D-46B6-885B-4D2B8D0D593C}" srcOrd="0" destOrd="0" parTransId="{6E17FB3B-9BCA-4D6E-9145-E97B0F6986A8}" sibTransId="{8E4C432D-40C6-4CF4-A4A3-8C0800BF4E35}"/>
    <dgm:cxn modelId="{8E4A7624-CE3D-4F5B-9A28-3BB5A61D694C}" srcId="{F867F90D-0C4B-49C8-96FF-728D2115293A}" destId="{74E0C184-4433-4A1B-8092-E88497179F23}" srcOrd="3" destOrd="0" parTransId="{9DFD7E39-E33D-4CA6-8405-AC6436C0C4C6}" sibTransId="{E73A278A-D0BC-4FAA-BF25-693697BA17A3}"/>
    <dgm:cxn modelId="{04917F39-C2BE-48EA-AD6A-D096213BB0B9}" type="presOf" srcId="{5662DE00-4189-4E37-9257-46A25DD485F4}" destId="{EC5634FD-32A6-4D39-A695-55179543F5E5}" srcOrd="0" destOrd="0" presId="urn:microsoft.com/office/officeart/2005/8/layout/hList6"/>
    <dgm:cxn modelId="{26762E13-9313-43FD-A734-0920CD838539}" type="presOf" srcId="{45EECBD1-32BC-422B-849E-CFD2F1628566}" destId="{B1449371-0BF0-44D7-A7FC-4990BC707776}" srcOrd="0" destOrd="0" presId="urn:microsoft.com/office/officeart/2005/8/layout/hList6"/>
    <dgm:cxn modelId="{E5055AA9-4C78-454F-BA46-4A6DC27EA7B3}" srcId="{90C7313C-E793-420C-B25C-A35C817C536B}" destId="{DC33FD60-0551-44E5-8F73-AFE59E0BADB0}" srcOrd="4" destOrd="0" parTransId="{5C1086F9-B4CF-4C5B-B5CB-409FFB3A5EF2}" sibTransId="{A12EC869-683C-43E8-A3C8-5FB66E20A6F7}"/>
    <dgm:cxn modelId="{1C430FF5-9812-44F6-8C67-42B56AD6C77E}" type="presOf" srcId="{6DFBCDF9-6313-4C6F-B829-76538D5A8FCB}" destId="{E94953C1-218A-44C6-9450-02A438EC3C9D}" srcOrd="0" destOrd="0" presId="urn:microsoft.com/office/officeart/2005/8/layout/hList6"/>
    <dgm:cxn modelId="{B63EFE97-FA07-4D27-9DDB-6BBBEF5076A4}" type="presOf" srcId="{74E0C184-4433-4A1B-8092-E88497179F23}" destId="{5E7EB220-A600-4A1B-86B6-A9C16A27899C}" srcOrd="0" destOrd="4" presId="urn:microsoft.com/office/officeart/2005/8/layout/hList6"/>
    <dgm:cxn modelId="{FCB7A7FB-4E16-4A5E-ACA7-76B4463B34EF}" srcId="{45EECBD1-32BC-422B-849E-CFD2F1628566}" destId="{F25EC5FE-98EF-405D-AF44-D9D1A1CA4BB5}" srcOrd="0" destOrd="0" parTransId="{DAF9E42E-40B9-42ED-9075-47333701E927}" sibTransId="{1BFB214F-7511-4BA8-B6C5-FF78F2B72395}"/>
    <dgm:cxn modelId="{A5B96E04-CA7F-4479-8209-3574CEEE4E8E}" srcId="{F867F90D-0C4B-49C8-96FF-728D2115293A}" destId="{96E90AB9-B1B8-44B9-B633-95A22E55E79C}" srcOrd="1" destOrd="0" parTransId="{A0B28E95-0A72-4354-B92C-138B185EB6EA}" sibTransId="{35688AC4-53EA-4A13-85E6-1FA0E8B55091}"/>
    <dgm:cxn modelId="{2B8E8FFD-62EE-4424-8781-59264D68498A}" srcId="{DC33FD60-0551-44E5-8F73-AFE59E0BADB0}" destId="{5529FA02-FE8D-4772-A0D9-E424D89AFC82}" srcOrd="1" destOrd="0" parTransId="{B2E872FD-A4A2-4FA0-9B6F-0F025DA2E673}" sibTransId="{ECCE7C0C-5E74-40BA-AD14-BF5CE1BCFB9C}"/>
    <dgm:cxn modelId="{5A15FE4C-97A9-4A85-922B-CDCB5C157165}" type="presOf" srcId="{E562AE9D-2E51-4549-8D96-8C4406DE366A}" destId="{EC5634FD-32A6-4D39-A695-55179543F5E5}" srcOrd="0" destOrd="2" presId="urn:microsoft.com/office/officeart/2005/8/layout/hList6"/>
    <dgm:cxn modelId="{4DC1F5CE-3A8A-4A95-860A-CB0FB86DE099}" srcId="{90C7313C-E793-420C-B25C-A35C817C536B}" destId="{CB2C1C84-497C-4587-99A2-DB1530DCFA42}" srcOrd="1" destOrd="0" parTransId="{22002EAC-1868-4778-AE5D-ECCEF6FED827}" sibTransId="{6FF3EA5D-E0EC-4780-B12D-1F1703AC76BD}"/>
    <dgm:cxn modelId="{475EED83-836B-41A2-9464-08BF942F927C}" type="presOf" srcId="{DBD0699E-2541-4602-84EF-7E5F71BF1FED}" destId="{41CA01D0-596C-44AA-B391-923ADDB799CF}" srcOrd="0" destOrd="3" presId="urn:microsoft.com/office/officeart/2005/8/layout/hList6"/>
    <dgm:cxn modelId="{533C43F8-B734-47AA-8064-B78C5CEA0882}" type="presOf" srcId="{25E71F92-4C0D-46B6-885B-4D2B8D0D593C}" destId="{41CA01D0-596C-44AA-B391-923ADDB799CF}" srcOrd="0" destOrd="1" presId="urn:microsoft.com/office/officeart/2005/8/layout/hList6"/>
    <dgm:cxn modelId="{519AE858-2DE4-4A5B-B504-4626941CC8F6}" srcId="{F867F90D-0C4B-49C8-96FF-728D2115293A}" destId="{B68D66DB-5C25-40E1-AD85-AE30717381A8}" srcOrd="0" destOrd="0" parTransId="{95832918-48C5-4BFB-AD54-9C49A16A1FC6}" sibTransId="{120EFE76-5C3E-45E2-9115-1D90F0065FC2}"/>
    <dgm:cxn modelId="{047FBEC2-08B4-490E-9D10-00D61B455675}" type="presOf" srcId="{41F4E57F-FD61-4E35-B71F-DB94F1761F15}" destId="{B1449371-0BF0-44D7-A7FC-4990BC707776}" srcOrd="0" destOrd="2" presId="urn:microsoft.com/office/officeart/2005/8/layout/hList6"/>
    <dgm:cxn modelId="{4C6B5C97-782C-4FFF-BBE0-FB4712849E9D}" srcId="{90C7313C-E793-420C-B25C-A35C817C536B}" destId="{5662DE00-4189-4E37-9257-46A25DD485F4}" srcOrd="0" destOrd="0" parTransId="{E5814FB9-3F75-45A8-93DF-9223F74A8C77}" sibTransId="{B7F91540-791C-4B2E-80A9-F2DCD7384FAD}"/>
    <dgm:cxn modelId="{EABE0369-366C-4958-BED8-0EF4401B4E45}" srcId="{45EECBD1-32BC-422B-849E-CFD2F1628566}" destId="{41F4E57F-FD61-4E35-B71F-DB94F1761F15}" srcOrd="1" destOrd="0" parTransId="{B11A1A74-5EE7-4122-8B61-C2463A5FC2C7}" sibTransId="{EF899AB0-9F8D-4DB5-9569-1AB49B49DA69}"/>
    <dgm:cxn modelId="{94C4AF5D-3E44-4754-B19F-6B4DD97B6F2D}" srcId="{90C7313C-E793-420C-B25C-A35C817C536B}" destId="{F867F90D-0C4B-49C8-96FF-728D2115293A}" srcOrd="2" destOrd="0" parTransId="{8B3F315F-BA8E-40CB-9A52-1E0FA4F7E8F5}" sibTransId="{0470F51D-A1CB-4FBE-A0B1-FE919D6DF740}"/>
    <dgm:cxn modelId="{245DD5E1-F20C-4410-B49C-E3A7193BB76F}" type="presOf" srcId="{DC33FD60-0551-44E5-8F73-AFE59E0BADB0}" destId="{41CA01D0-596C-44AA-B391-923ADDB799CF}" srcOrd="0" destOrd="0" presId="urn:microsoft.com/office/officeart/2005/8/layout/hList6"/>
    <dgm:cxn modelId="{DCC419EF-9DAE-418D-A6A6-F51E0BB5CACD}" type="presOf" srcId="{4B53C6B8-7975-4296-B36B-CE23B9333D23}" destId="{E94953C1-218A-44C6-9450-02A438EC3C9D}" srcOrd="0" destOrd="1" presId="urn:microsoft.com/office/officeart/2005/8/layout/hList6"/>
    <dgm:cxn modelId="{3D597478-144D-429D-BB8F-E47B5FB2B640}" type="presOf" srcId="{C7A74A57-2C09-47AD-8629-FF26A00CCFC0}" destId="{5E7EB220-A600-4A1B-86B6-A9C16A27899C}" srcOrd="0" destOrd="3" presId="urn:microsoft.com/office/officeart/2005/8/layout/hList6"/>
    <dgm:cxn modelId="{57B73D7F-4BC6-440E-A98E-B0F2FD422E2C}" type="presOf" srcId="{F867F90D-0C4B-49C8-96FF-728D2115293A}" destId="{5E7EB220-A600-4A1B-86B6-A9C16A27899C}" srcOrd="0" destOrd="0" presId="urn:microsoft.com/office/officeart/2005/8/layout/hList6"/>
    <dgm:cxn modelId="{73D42CD8-EA3F-4DA6-BCC7-4F12EA7A2A86}" type="presOf" srcId="{B68D66DB-5C25-40E1-AD85-AE30717381A8}" destId="{5E7EB220-A600-4A1B-86B6-A9C16A27899C}" srcOrd="0" destOrd="1" presId="urn:microsoft.com/office/officeart/2005/8/layout/hList6"/>
    <dgm:cxn modelId="{1A65264F-4697-4BB3-A93A-6438746A0B06}" srcId="{90C7313C-E793-420C-B25C-A35C817C536B}" destId="{45EECBD1-32BC-422B-849E-CFD2F1628566}" srcOrd="5" destOrd="0" parTransId="{390516BB-53F4-44DE-B32B-52B07AB93AC2}" sibTransId="{AFB6E196-4F4A-4A0D-973B-49ACA48A79B3}"/>
    <dgm:cxn modelId="{4DC99971-AB0A-49D1-AE89-7EA195385825}" type="presOf" srcId="{65F7D2EE-D239-4E0A-AE72-80B0B30BA054}" destId="{EC5634FD-32A6-4D39-A695-55179543F5E5}" srcOrd="0" destOrd="1" presId="urn:microsoft.com/office/officeart/2005/8/layout/hList6"/>
    <dgm:cxn modelId="{20BB24C9-D615-4318-B367-B5DDD79E3BA3}" type="presOf" srcId="{83B6B822-3243-48D3-8BA5-1B93A733800E}" destId="{E94953C1-218A-44C6-9450-02A438EC3C9D}" srcOrd="0" destOrd="2" presId="urn:microsoft.com/office/officeart/2005/8/layout/hList6"/>
    <dgm:cxn modelId="{6FA09DE2-F521-4469-A0C4-DE24E4A9B102}" type="presOf" srcId="{2572977D-AC7D-41EE-ABB6-D926F79719DB}" destId="{F0D982A2-9FCD-4F35-A1BC-20329DD120AA}" srcOrd="0" destOrd="1" presId="urn:microsoft.com/office/officeart/2005/8/layout/hList6"/>
    <dgm:cxn modelId="{4A5CC477-AE84-4131-A360-DEF9BBAB9E9D}" srcId="{DC33FD60-0551-44E5-8F73-AFE59E0BADB0}" destId="{DBD0699E-2541-4602-84EF-7E5F71BF1FED}" srcOrd="2" destOrd="0" parTransId="{ADF9F5BB-B96A-4ADA-871B-3A8041EA8CE3}" sibTransId="{5A51203B-2F6E-44AE-9C21-B5111DAF4B25}"/>
    <dgm:cxn modelId="{4B59EB64-3BAC-4D45-ADD4-73D1562C9DA2}" type="presOf" srcId="{96E90AB9-B1B8-44B9-B633-95A22E55E79C}" destId="{5E7EB220-A600-4A1B-86B6-A9C16A27899C}" srcOrd="0" destOrd="2" presId="urn:microsoft.com/office/officeart/2005/8/layout/hList6"/>
    <dgm:cxn modelId="{7BD72CFC-306C-4329-8176-8300DD499019}" srcId="{F867F90D-0C4B-49C8-96FF-728D2115293A}" destId="{EF1E8A3E-9FF4-405A-AB48-EF60F61B139E}" srcOrd="4" destOrd="0" parTransId="{54CA6040-7591-4B9E-AEB3-B4F0747229D2}" sibTransId="{46D572DF-DA8D-4918-B31E-7CCC2F74D25E}"/>
    <dgm:cxn modelId="{E8094FD7-F590-4BD1-9D5B-FAC22498510E}" srcId="{5662DE00-4189-4E37-9257-46A25DD485F4}" destId="{65F7D2EE-D239-4E0A-AE72-80B0B30BA054}" srcOrd="0" destOrd="0" parTransId="{67169DEA-F963-44DD-9619-F1B8A7AB5EA6}" sibTransId="{F3E45024-B635-4419-80E7-B4FB21DC21AA}"/>
    <dgm:cxn modelId="{8D328D4F-A463-4896-BA81-51DE6FA30661}" srcId="{6DFBCDF9-6313-4C6F-B829-76538D5A8FCB}" destId="{83B6B822-3243-48D3-8BA5-1B93A733800E}" srcOrd="1" destOrd="0" parTransId="{F8D03F5C-0B09-4F59-9231-C96135F9293B}" sibTransId="{95F944C3-418E-4E15-BC3B-E7258E71FF0B}"/>
    <dgm:cxn modelId="{9B1308FC-6CC9-4FCC-A8E4-09214FAFEFD1}" srcId="{F867F90D-0C4B-49C8-96FF-728D2115293A}" destId="{C7A74A57-2C09-47AD-8629-FF26A00CCFC0}" srcOrd="2" destOrd="0" parTransId="{6CFC5C24-6AAA-48B0-BDBC-93F3793F00CC}" sibTransId="{19863AD2-E212-4AB6-ADEC-328378B62E28}"/>
    <dgm:cxn modelId="{BA588C1A-0C19-4939-A163-4B0BB44B4829}" type="presOf" srcId="{5529FA02-FE8D-4772-A0D9-E424D89AFC82}" destId="{41CA01D0-596C-44AA-B391-923ADDB799CF}" srcOrd="0" destOrd="2" presId="urn:microsoft.com/office/officeart/2005/8/layout/hList6"/>
    <dgm:cxn modelId="{542D190C-E085-4AB2-B596-3210D71A3785}" type="presOf" srcId="{90C7313C-E793-420C-B25C-A35C817C536B}" destId="{E8BECE4B-6DBF-4B0A-98D9-7F492685A8D3}" srcOrd="0" destOrd="0" presId="urn:microsoft.com/office/officeart/2005/8/layout/hList6"/>
    <dgm:cxn modelId="{1BFA6314-8718-4448-AF6C-231539A326EB}" type="presOf" srcId="{F25EC5FE-98EF-405D-AF44-D9D1A1CA4BB5}" destId="{B1449371-0BF0-44D7-A7FC-4990BC707776}" srcOrd="0" destOrd="1" presId="urn:microsoft.com/office/officeart/2005/8/layout/hList6"/>
    <dgm:cxn modelId="{1D54847B-FEE6-4551-B2F3-D2FD28C8B08F}" srcId="{CB2C1C84-497C-4587-99A2-DB1530DCFA42}" destId="{2572977D-AC7D-41EE-ABB6-D926F79719DB}" srcOrd="0" destOrd="0" parTransId="{1B9A4838-7782-4622-9CF4-44B67CE81D30}" sibTransId="{7C88C803-55E7-4C0B-8C69-A1EFE6991B92}"/>
    <dgm:cxn modelId="{BFC317C3-D6CB-4E2F-AB21-C9B98CA34891}" type="presOf" srcId="{EF1E8A3E-9FF4-405A-AB48-EF60F61B139E}" destId="{5E7EB220-A600-4A1B-86B6-A9C16A27899C}" srcOrd="0" destOrd="5" presId="urn:microsoft.com/office/officeart/2005/8/layout/hList6"/>
    <dgm:cxn modelId="{37FCEFBA-F04B-4269-8D37-25EB2986D396}" srcId="{5662DE00-4189-4E37-9257-46A25DD485F4}" destId="{E562AE9D-2E51-4549-8D96-8C4406DE366A}" srcOrd="1" destOrd="0" parTransId="{D83E86E7-7BA9-4531-89F1-6AD197CBBE8E}" sibTransId="{81D3754E-8F91-4E6D-BAF4-5A8A8C608E11}"/>
    <dgm:cxn modelId="{E1FAA71F-8D41-40B6-9475-7B4623FF2A64}" type="presOf" srcId="{CB2C1C84-497C-4587-99A2-DB1530DCFA42}" destId="{F0D982A2-9FCD-4F35-A1BC-20329DD120AA}" srcOrd="0" destOrd="0" presId="urn:microsoft.com/office/officeart/2005/8/layout/hList6"/>
    <dgm:cxn modelId="{DF999A4B-24F0-47E4-9CFC-EB3A008D93E2}" srcId="{90C7313C-E793-420C-B25C-A35C817C536B}" destId="{6DFBCDF9-6313-4C6F-B829-76538D5A8FCB}" srcOrd="3" destOrd="0" parTransId="{49602408-479F-4434-B7A2-B582FDCB25C9}" sibTransId="{890520AC-30EE-4F74-B242-3DB5957004A0}"/>
    <dgm:cxn modelId="{616C2BD0-10FF-44EF-8EFA-5C1457B73EEC}" type="presParOf" srcId="{E8BECE4B-6DBF-4B0A-98D9-7F492685A8D3}" destId="{EC5634FD-32A6-4D39-A695-55179543F5E5}" srcOrd="0" destOrd="0" presId="urn:microsoft.com/office/officeart/2005/8/layout/hList6"/>
    <dgm:cxn modelId="{CA3E2061-6680-466F-9240-5DEBBD0DB14B}" type="presParOf" srcId="{E8BECE4B-6DBF-4B0A-98D9-7F492685A8D3}" destId="{25629047-1752-4408-924A-DE8B63C14866}" srcOrd="1" destOrd="0" presId="urn:microsoft.com/office/officeart/2005/8/layout/hList6"/>
    <dgm:cxn modelId="{66EC08CD-D552-4795-8D46-C26C86ABC29D}" type="presParOf" srcId="{E8BECE4B-6DBF-4B0A-98D9-7F492685A8D3}" destId="{F0D982A2-9FCD-4F35-A1BC-20329DD120AA}" srcOrd="2" destOrd="0" presId="urn:microsoft.com/office/officeart/2005/8/layout/hList6"/>
    <dgm:cxn modelId="{B645B2C7-2EFB-450A-8E35-40ED010693FC}" type="presParOf" srcId="{E8BECE4B-6DBF-4B0A-98D9-7F492685A8D3}" destId="{07493736-074C-4C8D-B0A5-83E90A657BC0}" srcOrd="3" destOrd="0" presId="urn:microsoft.com/office/officeart/2005/8/layout/hList6"/>
    <dgm:cxn modelId="{43F9A256-1EDD-4E55-8249-68BBB7DD7722}" type="presParOf" srcId="{E8BECE4B-6DBF-4B0A-98D9-7F492685A8D3}" destId="{5E7EB220-A600-4A1B-86B6-A9C16A27899C}" srcOrd="4" destOrd="0" presId="urn:microsoft.com/office/officeart/2005/8/layout/hList6"/>
    <dgm:cxn modelId="{05D3DACA-0894-47EA-BBCC-E8006C55630D}" type="presParOf" srcId="{E8BECE4B-6DBF-4B0A-98D9-7F492685A8D3}" destId="{5142F053-A7DB-483A-849C-49371FF2A12C}" srcOrd="5" destOrd="0" presId="urn:microsoft.com/office/officeart/2005/8/layout/hList6"/>
    <dgm:cxn modelId="{2FA85F7F-8E58-4819-A563-B91DF42FF43D}" type="presParOf" srcId="{E8BECE4B-6DBF-4B0A-98D9-7F492685A8D3}" destId="{E94953C1-218A-44C6-9450-02A438EC3C9D}" srcOrd="6" destOrd="0" presId="urn:microsoft.com/office/officeart/2005/8/layout/hList6"/>
    <dgm:cxn modelId="{8864744F-0456-40B7-9D54-0422CD61FB8B}" type="presParOf" srcId="{E8BECE4B-6DBF-4B0A-98D9-7F492685A8D3}" destId="{C38B3368-597F-4325-BC11-C8FB01141022}" srcOrd="7" destOrd="0" presId="urn:microsoft.com/office/officeart/2005/8/layout/hList6"/>
    <dgm:cxn modelId="{27ADA405-AFFB-418F-A150-70EBC1E5D600}" type="presParOf" srcId="{E8BECE4B-6DBF-4B0A-98D9-7F492685A8D3}" destId="{41CA01D0-596C-44AA-B391-923ADDB799CF}" srcOrd="8" destOrd="0" presId="urn:microsoft.com/office/officeart/2005/8/layout/hList6"/>
    <dgm:cxn modelId="{03145501-7E56-4FF9-B8DD-C2EB2F694CB8}" type="presParOf" srcId="{E8BECE4B-6DBF-4B0A-98D9-7F492685A8D3}" destId="{9383D150-F806-49AF-8E40-1C14C1AF7ABB}" srcOrd="9" destOrd="0" presId="urn:microsoft.com/office/officeart/2005/8/layout/hList6"/>
    <dgm:cxn modelId="{FBE662A8-EAC6-4D49-85DE-9C45EF7FDB85}" type="presParOf" srcId="{E8BECE4B-6DBF-4B0A-98D9-7F492685A8D3}" destId="{B1449371-0BF0-44D7-A7FC-4990BC7077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34FD-32A6-4D39-A695-55179543F5E5}">
      <dsp:nvSpPr>
        <dsp:cNvPr id="0" name=""/>
        <dsp:cNvSpPr/>
      </dsp:nvSpPr>
      <dsp:spPr>
        <a:xfrm rot="16200000">
          <a:off x="-1920746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>
              <a:solidFill>
                <a:schemeClr val="tx1"/>
              </a:solidFill>
            </a:rPr>
            <a:t>Index </a:t>
          </a:r>
          <a:r>
            <a:rPr lang="de-CH" sz="1500" kern="1200" dirty="0" err="1" smtClean="0">
              <a:solidFill>
                <a:schemeClr val="tx1"/>
              </a:solidFill>
            </a:rPr>
            <a:t>patient</a:t>
          </a:r>
          <a:endParaRPr lang="de-CH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Leprosy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patient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taking</a:t>
          </a:r>
          <a:r>
            <a:rPr lang="de-CH" sz="1400" kern="1200" dirty="0" smtClean="0"/>
            <a:t> MDT </a:t>
          </a:r>
          <a:r>
            <a:rPr lang="de-CH" sz="1400" kern="1200" dirty="0" err="1" smtClean="0"/>
            <a:t>since</a:t>
          </a:r>
          <a:r>
            <a:rPr lang="de-CH" sz="1400" kern="1200" dirty="0" smtClean="0"/>
            <a:t> at least 1month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Available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contacts</a:t>
          </a:r>
          <a:r>
            <a:rPr lang="de-CH" sz="1400" kern="1200" dirty="0" smtClean="0"/>
            <a:t> in </a:t>
          </a:r>
          <a:r>
            <a:rPr lang="de-CH" sz="1400" kern="1200" dirty="0" err="1" smtClean="0"/>
            <a:t>catchment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area</a:t>
          </a:r>
          <a:r>
            <a:rPr lang="de-CH" sz="1400" kern="1200" dirty="0" smtClean="0"/>
            <a:t> </a:t>
          </a:r>
          <a:endParaRPr lang="en-GB" sz="1400" kern="1200" dirty="0"/>
        </a:p>
      </dsp:txBody>
      <dsp:txXfrm rot="5400000">
        <a:off x="1" y="1036914"/>
        <a:ext cx="1343082" cy="3110746"/>
      </dsp:txXfrm>
    </dsp:sp>
    <dsp:sp modelId="{F0D982A2-9FCD-4F35-A1BC-20329DD120AA}">
      <dsp:nvSpPr>
        <dsp:cNvPr id="0" name=""/>
        <dsp:cNvSpPr/>
      </dsp:nvSpPr>
      <dsp:spPr>
        <a:xfrm rot="16200000">
          <a:off x="-476932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err="1" smtClean="0">
              <a:solidFill>
                <a:schemeClr val="tx1"/>
              </a:solidFill>
            </a:rPr>
            <a:t>Contact</a:t>
          </a:r>
          <a:r>
            <a:rPr lang="de-CH" sz="1500" kern="1200" dirty="0" smtClean="0">
              <a:solidFill>
                <a:schemeClr val="tx1"/>
              </a:solidFill>
            </a:rPr>
            <a:t> </a:t>
          </a:r>
          <a:r>
            <a:rPr lang="de-CH" sz="1500" kern="1200" dirty="0" err="1" smtClean="0">
              <a:solidFill>
                <a:schemeClr val="tx1"/>
              </a:solidFill>
            </a:rPr>
            <a:t>tracing</a:t>
          </a:r>
          <a:endParaRPr lang="de-CH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Identify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contacts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and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arrange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meeting</a:t>
          </a:r>
          <a:r>
            <a:rPr lang="de-CH" sz="1400" kern="1200" dirty="0" smtClean="0"/>
            <a:t>/ </a:t>
          </a:r>
          <a:r>
            <a:rPr lang="de-CH" sz="1400" kern="1200" dirty="0" err="1" smtClean="0"/>
            <a:t>visit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them</a:t>
          </a:r>
          <a:endParaRPr lang="en-GB" sz="1400" kern="1200" dirty="0"/>
        </a:p>
      </dsp:txBody>
      <dsp:txXfrm rot="5400000">
        <a:off x="1443815" y="1036914"/>
        <a:ext cx="1343082" cy="3110746"/>
      </dsp:txXfrm>
    </dsp:sp>
    <dsp:sp modelId="{5E7EB220-A600-4A1B-86B6-A9C16A27899C}">
      <dsp:nvSpPr>
        <dsp:cNvPr id="0" name=""/>
        <dsp:cNvSpPr/>
      </dsp:nvSpPr>
      <dsp:spPr>
        <a:xfrm rot="16200000">
          <a:off x="966881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err="1" smtClean="0">
              <a:solidFill>
                <a:schemeClr val="tx1"/>
              </a:solidFill>
            </a:rPr>
            <a:t>Contact</a:t>
          </a:r>
          <a:r>
            <a:rPr lang="de-CH" sz="1500" kern="1200" dirty="0" smtClean="0">
              <a:solidFill>
                <a:schemeClr val="tx1"/>
              </a:solidFill>
            </a:rPr>
            <a:t> </a:t>
          </a:r>
          <a:r>
            <a:rPr lang="de-CH" sz="1500" kern="1200" dirty="0" err="1" smtClean="0">
              <a:solidFill>
                <a:schemeClr val="tx1"/>
              </a:solidFill>
            </a:rPr>
            <a:t>screening</a:t>
          </a:r>
          <a:endParaRPr lang="de-CH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2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smtClean="0"/>
            <a:t>Privacy</a:t>
          </a:r>
          <a:r>
            <a:rPr lang="de-CH" sz="1400" kern="1200" dirty="0" smtClean="0"/>
            <a:t>, </a:t>
          </a:r>
          <a:r>
            <a:rPr lang="de-CH" sz="1400" kern="1200" dirty="0" err="1" smtClean="0"/>
            <a:t>gender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senitivity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Sufficient daylight/ portable LED daylight lamp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smtClean="0"/>
            <a:t>Screen </a:t>
          </a:r>
          <a:r>
            <a:rPr lang="de-CH" sz="1400" kern="1200" dirty="0" err="1" smtClean="0"/>
            <a:t>entire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body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Refer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suspected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for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confirmatory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diagnosis</a:t>
          </a:r>
          <a:r>
            <a:rPr lang="de-CH" sz="1400" kern="1200" dirty="0" smtClean="0"/>
            <a:t> </a:t>
          </a:r>
          <a:endParaRPr lang="en-GB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00" kern="1200" dirty="0"/>
        </a:p>
      </dsp:txBody>
      <dsp:txXfrm rot="5400000">
        <a:off x="2887628" y="1036914"/>
        <a:ext cx="1343082" cy="3110746"/>
      </dsp:txXfrm>
    </dsp:sp>
    <dsp:sp modelId="{E94953C1-218A-44C6-9450-02A438EC3C9D}">
      <dsp:nvSpPr>
        <dsp:cNvPr id="0" name=""/>
        <dsp:cNvSpPr/>
      </dsp:nvSpPr>
      <dsp:spPr>
        <a:xfrm rot="16200000">
          <a:off x="2414095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err="1" smtClean="0">
              <a:solidFill>
                <a:schemeClr val="tx1"/>
              </a:solidFill>
            </a:rPr>
            <a:t>Eligibility</a:t>
          </a:r>
          <a:r>
            <a:rPr lang="de-CH" sz="1500" kern="1200" dirty="0" smtClean="0">
              <a:solidFill>
                <a:schemeClr val="tx1"/>
              </a:solidFill>
            </a:rPr>
            <a:t> </a:t>
          </a:r>
          <a:r>
            <a:rPr lang="de-CH" sz="1500" kern="1200" dirty="0" err="1" smtClean="0">
              <a:solidFill>
                <a:schemeClr val="tx1"/>
              </a:solidFill>
            </a:rPr>
            <a:t>for</a:t>
          </a:r>
          <a:r>
            <a:rPr lang="de-CH" sz="1500" kern="1200" dirty="0" smtClean="0">
              <a:solidFill>
                <a:schemeClr val="tx1"/>
              </a:solidFill>
            </a:rPr>
            <a:t> SDR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smtClean="0"/>
            <a:t>None </a:t>
          </a:r>
          <a:r>
            <a:rPr lang="de-CH" sz="1400" kern="1200" dirty="0" err="1" smtClean="0"/>
            <a:t>of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the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exclusion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criteria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is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met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Willingness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to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participate</a:t>
          </a:r>
          <a:endParaRPr lang="en-GB" sz="1400" kern="1200" dirty="0"/>
        </a:p>
      </dsp:txBody>
      <dsp:txXfrm rot="5400000">
        <a:off x="4334842" y="1036914"/>
        <a:ext cx="1343082" cy="3110746"/>
      </dsp:txXfrm>
    </dsp:sp>
    <dsp:sp modelId="{41CA01D0-596C-44AA-B391-923ADDB799CF}">
      <dsp:nvSpPr>
        <dsp:cNvPr id="0" name=""/>
        <dsp:cNvSpPr/>
      </dsp:nvSpPr>
      <dsp:spPr>
        <a:xfrm rot="16200000">
          <a:off x="3857909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>
              <a:solidFill>
                <a:schemeClr val="tx1"/>
              </a:solidFill>
            </a:rPr>
            <a:t>SDR </a:t>
          </a:r>
          <a:r>
            <a:rPr lang="de-CH" sz="1500" kern="1200" dirty="0" err="1" smtClean="0">
              <a:solidFill>
                <a:schemeClr val="tx1"/>
              </a:solidFill>
            </a:rPr>
            <a:t>administration</a:t>
          </a:r>
          <a:endParaRPr lang="de-CH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smtClean="0"/>
            <a:t>Dose </a:t>
          </a:r>
          <a:r>
            <a:rPr lang="de-CH" sz="1400" kern="1200" dirty="0" err="1" smtClean="0"/>
            <a:t>according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to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age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and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weight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Use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adequate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formulation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for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children</a:t>
          </a:r>
          <a:r>
            <a:rPr lang="de-CH" sz="1400" kern="1200" dirty="0" smtClean="0"/>
            <a:t> (</a:t>
          </a:r>
          <a:r>
            <a:rPr lang="de-CH" sz="1400" kern="1200" dirty="0" err="1" smtClean="0"/>
            <a:t>sirup</a:t>
          </a:r>
          <a:r>
            <a:rPr lang="de-CH" sz="1400" kern="1200" dirty="0" smtClean="0"/>
            <a:t>, </a:t>
          </a:r>
          <a:r>
            <a:rPr lang="de-CH" sz="1400" kern="1200" dirty="0" err="1" smtClean="0"/>
            <a:t>tablets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as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available</a:t>
          </a:r>
          <a:r>
            <a:rPr lang="de-CH" sz="1400" kern="1200" dirty="0" smtClean="0"/>
            <a:t>)</a:t>
          </a:r>
          <a:endParaRPr lang="en-GB" sz="1400" kern="1200" dirty="0"/>
        </a:p>
      </dsp:txBody>
      <dsp:txXfrm rot="5400000">
        <a:off x="5778656" y="1036914"/>
        <a:ext cx="1343082" cy="3110746"/>
      </dsp:txXfrm>
    </dsp:sp>
    <dsp:sp modelId="{B1449371-0BF0-44D7-A7FC-4990BC707776}">
      <dsp:nvSpPr>
        <dsp:cNvPr id="0" name=""/>
        <dsp:cNvSpPr/>
      </dsp:nvSpPr>
      <dsp:spPr>
        <a:xfrm rot="16200000">
          <a:off x="5301723" y="1920746"/>
          <a:ext cx="5184576" cy="1343082"/>
        </a:xfrm>
        <a:prstGeom prst="flowChartManualOperation">
          <a:avLst/>
        </a:prstGeom>
        <a:solidFill>
          <a:srgbClr val="5EB8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kern="1200" dirty="0" smtClean="0">
              <a:solidFill>
                <a:schemeClr val="tx1"/>
              </a:solidFill>
            </a:rPr>
            <a:t>Recording &amp; </a:t>
          </a:r>
          <a:r>
            <a:rPr lang="de-CH" sz="1500" kern="1200" dirty="0" err="1" smtClean="0">
              <a:solidFill>
                <a:schemeClr val="tx1"/>
              </a:solidFill>
            </a:rPr>
            <a:t>reporting</a:t>
          </a:r>
          <a:endParaRPr lang="de-CH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smtClean="0"/>
            <a:t>Paper </a:t>
          </a:r>
          <a:r>
            <a:rPr lang="de-CH" sz="1400" kern="1200" dirty="0" err="1" smtClean="0"/>
            <a:t>based</a:t>
          </a:r>
          <a:r>
            <a:rPr lang="de-CH" sz="1400" kern="1200" dirty="0" smtClean="0"/>
            <a:t> </a:t>
          </a:r>
          <a:r>
            <a:rPr lang="de-CH" sz="1400" kern="1200" dirty="0" err="1" smtClean="0"/>
            <a:t>recording</a:t>
          </a:r>
          <a:r>
            <a:rPr lang="de-CH" sz="1400" kern="1200" dirty="0" smtClean="0"/>
            <a:t>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CH" sz="1400" kern="1200" dirty="0" err="1" smtClean="0"/>
            <a:t>Possibly</a:t>
          </a:r>
          <a:r>
            <a:rPr lang="de-CH" sz="1400" kern="1200" dirty="0" smtClean="0"/>
            <a:t> electronic </a:t>
          </a:r>
          <a:r>
            <a:rPr lang="de-CH" sz="1400" kern="1200" dirty="0" err="1" smtClean="0"/>
            <a:t>reporting</a:t>
          </a:r>
          <a:r>
            <a:rPr lang="de-CH" sz="1400" kern="1200" dirty="0" smtClean="0"/>
            <a:t> </a:t>
          </a:r>
          <a:endParaRPr lang="en-GB" sz="1400" kern="1200" dirty="0"/>
        </a:p>
      </dsp:txBody>
      <dsp:txXfrm rot="5400000">
        <a:off x="7222470" y="1036914"/>
        <a:ext cx="1343082" cy="311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387C9-41F0-4D1E-91B3-FC17CFDED267}" type="datetimeFigureOut">
              <a:rPr lang="en-GB" smtClean="0"/>
              <a:t>19/04/2019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F099-5239-4F3E-BBCD-CF797B6AE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4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1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8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6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1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4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3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6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8F099-5239-4F3E-BBCD-CF797B6AE4C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8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4BA-57EF-4CCC-9A4B-7FD9EE3A3DBF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7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89C0-268F-4020-AE79-7841ED6FB3AA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0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FAF3-6051-4AE6-987A-2B545BD47871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1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382-4924-4126-A99F-9A0104FE91BF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38EC-8B94-4D71-9C69-8386D129FB72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8BFD-F311-489B-AE9B-06B9114810C0}" type="datetime1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1260-68AE-44FC-B009-A3B41D017C8E}" type="datetime1">
              <a:rPr lang="en-GB" smtClean="0"/>
              <a:t>19/04/2019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C796-B4C4-4F70-A4B1-4727D99E314E}" type="datetime1">
              <a:rPr lang="en-GB" smtClean="0"/>
              <a:t>19/04/2019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7AF1-151B-4DFE-B9B3-FEFD46989345}" type="datetime1">
              <a:rPr lang="en-GB" smtClean="0"/>
              <a:t>19/04/2019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9073-E958-4B68-A0AF-5FC4C3BE6107}" type="datetime1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1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6EB7-E7D6-416F-B72A-4E5035E8B8A3}" type="datetime1">
              <a:rPr lang="en-GB" smtClean="0"/>
              <a:t>19/04/2019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8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A208-8544-407B-96CF-49BF1A0AA909}" type="datetime1">
              <a:rPr lang="en-GB" smtClean="0"/>
              <a:t>19/04/2019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1654-3113-419E-9F68-A3397DF3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ris/handle/10665/27412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Leprosy</a:t>
            </a:r>
            <a:r>
              <a:rPr lang="de-CH" dirty="0" smtClean="0"/>
              <a:t> Post-</a:t>
            </a:r>
            <a:r>
              <a:rPr lang="de-CH" dirty="0" err="1" smtClean="0"/>
              <a:t>Exposure</a:t>
            </a:r>
            <a:r>
              <a:rPr lang="de-CH" dirty="0" smtClean="0"/>
              <a:t> </a:t>
            </a:r>
            <a:r>
              <a:rPr lang="de-CH" dirty="0" err="1" smtClean="0"/>
              <a:t>Prophylaxis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with</a:t>
            </a:r>
            <a:r>
              <a:rPr lang="de-CH" dirty="0" smtClean="0"/>
              <a:t> Single-Dose </a:t>
            </a:r>
            <a:r>
              <a:rPr lang="de-CH" dirty="0" err="1" smtClean="0"/>
              <a:t>Rifampicin</a:t>
            </a:r>
            <a:r>
              <a:rPr lang="de-CH"/>
              <a:t/>
            </a:r>
            <a:br>
              <a:rPr lang="de-CH"/>
            </a:br>
            <a:r>
              <a:rPr lang="de-CH" smtClean="0"/>
              <a:t>Toolkit </a:t>
            </a:r>
            <a:r>
              <a:rPr lang="de-CH" dirty="0" smtClean="0"/>
              <a:t>- </a:t>
            </a:r>
            <a:r>
              <a:rPr lang="de-CH" dirty="0" err="1" smtClean="0"/>
              <a:t>Policy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r>
              <a:rPr lang="de-CH" dirty="0" smtClean="0"/>
              <a:t> in </a:t>
            </a:r>
            <a:r>
              <a:rPr lang="de-CH" dirty="0" smtClean="0">
                <a:solidFill>
                  <a:srgbClr val="00B0F0"/>
                </a:solidFill>
                <a:latin typeface="Arial"/>
                <a:cs typeface="Arial"/>
              </a:rPr>
              <a:t>[</a:t>
            </a:r>
            <a:r>
              <a:rPr lang="de-CH" dirty="0" err="1">
                <a:solidFill>
                  <a:srgbClr val="00B0F0"/>
                </a:solidFill>
                <a:latin typeface="Arial"/>
                <a:cs typeface="Arial"/>
              </a:rPr>
              <a:t>country</a:t>
            </a:r>
            <a:r>
              <a:rPr lang="de-CH" dirty="0">
                <a:solidFill>
                  <a:srgbClr val="00B0F0"/>
                </a:solidFill>
                <a:latin typeface="Arial"/>
                <a:cs typeface="Arial"/>
              </a:rPr>
              <a:t>]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  <a:r>
              <a:rPr lang="de-CH" dirty="0" err="1" smtClean="0"/>
              <a:t>program</a:t>
            </a:r>
            <a:r>
              <a:rPr lang="de-CH" dirty="0" smtClean="0"/>
              <a:t> </a:t>
            </a:r>
            <a:r>
              <a:rPr lang="de-CH" dirty="0" err="1" smtClean="0"/>
              <a:t>organization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international </a:t>
            </a:r>
            <a:r>
              <a:rPr lang="de-CH" dirty="0" err="1" smtClean="0"/>
              <a:t>partners</a:t>
            </a:r>
            <a:r>
              <a:rPr lang="de-CH" dirty="0" smtClean="0"/>
              <a:t>: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dirty="0" smtClean="0"/>
          </a:p>
          <a:p>
            <a:r>
              <a:rPr lang="de-CH" dirty="0" smtClean="0"/>
              <a:t>Case </a:t>
            </a:r>
            <a:r>
              <a:rPr lang="de-CH" dirty="0" err="1" smtClean="0"/>
              <a:t>detection</a:t>
            </a:r>
            <a:r>
              <a:rPr lang="de-CH" dirty="0" smtClean="0"/>
              <a:t> </a:t>
            </a:r>
            <a:r>
              <a:rPr lang="de-CH" dirty="0" err="1" smtClean="0"/>
              <a:t>approaches</a:t>
            </a:r>
            <a:r>
              <a:rPr lang="de-CH" dirty="0" smtClean="0"/>
              <a:t>: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b="1" dirty="0" smtClean="0">
              <a:solidFill>
                <a:srgbClr val="FF0000"/>
              </a:solidFill>
            </a:endParaRPr>
          </a:p>
          <a:p>
            <a:r>
              <a:rPr lang="de-CH" dirty="0" smtClean="0"/>
              <a:t>Treatment </a:t>
            </a:r>
            <a:r>
              <a:rPr lang="de-CH" dirty="0" err="1" smtClean="0"/>
              <a:t>compliance</a:t>
            </a:r>
            <a:r>
              <a:rPr lang="de-CH" dirty="0" smtClean="0"/>
              <a:t>, follow-</a:t>
            </a:r>
            <a:r>
              <a:rPr lang="de-CH" dirty="0" err="1" smtClean="0"/>
              <a:t>up</a:t>
            </a:r>
            <a:r>
              <a:rPr lang="de-CH" dirty="0" smtClean="0"/>
              <a:t>, </a:t>
            </a:r>
            <a:r>
              <a:rPr lang="de-CH" dirty="0" err="1" smtClean="0"/>
              <a:t>release</a:t>
            </a:r>
            <a:r>
              <a:rPr lang="de-CH" dirty="0" smtClean="0"/>
              <a:t>: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dirty="0"/>
          </a:p>
          <a:p>
            <a:r>
              <a:rPr lang="de-CH" dirty="0" err="1" smtClean="0"/>
              <a:t>Prevention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Disabilties</a:t>
            </a:r>
            <a:r>
              <a:rPr lang="de-CH" dirty="0" smtClean="0"/>
              <a:t> (</a:t>
            </a:r>
            <a:r>
              <a:rPr lang="de-CH" dirty="0" err="1" smtClean="0"/>
              <a:t>PoD</a:t>
            </a:r>
            <a:r>
              <a:rPr lang="de-CH" dirty="0" smtClean="0"/>
              <a:t>) </a:t>
            </a:r>
            <a:r>
              <a:rPr lang="de-CH" dirty="0" err="1" smtClean="0"/>
              <a:t>programs</a:t>
            </a:r>
            <a:r>
              <a:rPr lang="de-CH" dirty="0"/>
              <a:t>: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dirty="0" smtClean="0"/>
          </a:p>
          <a:p>
            <a:r>
              <a:rPr lang="de-CH" dirty="0" err="1" smtClean="0"/>
              <a:t>Contact</a:t>
            </a:r>
            <a:r>
              <a:rPr lang="de-CH" dirty="0" smtClean="0"/>
              <a:t> </a:t>
            </a:r>
            <a:r>
              <a:rPr lang="de-CH" dirty="0" err="1" smtClean="0"/>
              <a:t>tracing</a:t>
            </a:r>
            <a:r>
              <a:rPr lang="de-CH" dirty="0" smtClean="0"/>
              <a:t>: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</a:p>
          <a:p>
            <a:r>
              <a:rPr lang="de-CH" dirty="0" err="1" smtClean="0"/>
              <a:t>Counselling</a:t>
            </a:r>
            <a:endParaRPr lang="de-CH" dirty="0"/>
          </a:p>
          <a:p>
            <a:r>
              <a:rPr lang="de-CH" dirty="0">
                <a:solidFill>
                  <a:srgbClr val="00B0F0"/>
                </a:solidFill>
              </a:rPr>
              <a:t>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Approaches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/>
              <a:t>c</a:t>
            </a:r>
            <a:r>
              <a:rPr lang="de-CH" dirty="0" err="1" smtClean="0"/>
              <a:t>ase</a:t>
            </a:r>
            <a:r>
              <a:rPr lang="de-CH" dirty="0" smtClean="0"/>
              <a:t> </a:t>
            </a:r>
            <a:r>
              <a:rPr lang="de-CH" dirty="0" err="1" smtClean="0"/>
              <a:t>detection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Passive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detection</a:t>
            </a:r>
            <a:r>
              <a:rPr lang="de-CH" dirty="0"/>
              <a:t>: </a:t>
            </a:r>
            <a:r>
              <a:rPr lang="de-CH" dirty="0" err="1" smtClean="0"/>
              <a:t>relies</a:t>
            </a:r>
            <a:r>
              <a:rPr lang="de-CH" dirty="0" smtClean="0"/>
              <a:t> on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presenting</a:t>
            </a:r>
            <a:r>
              <a:rPr lang="de-CH" dirty="0" smtClean="0"/>
              <a:t> </a:t>
            </a:r>
            <a:r>
              <a:rPr lang="de-CH" dirty="0" err="1" smtClean="0"/>
              <a:t>themselves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diagnosis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treatment</a:t>
            </a:r>
            <a:endParaRPr lang="de-CH" dirty="0"/>
          </a:p>
          <a:p>
            <a:r>
              <a:rPr lang="de-CH" dirty="0" err="1" smtClean="0"/>
              <a:t>Active</a:t>
            </a:r>
            <a:r>
              <a:rPr lang="de-CH" dirty="0" smtClean="0"/>
              <a:t> </a:t>
            </a:r>
            <a:r>
              <a:rPr lang="de-CH" dirty="0" err="1"/>
              <a:t>case</a:t>
            </a:r>
            <a:r>
              <a:rPr lang="de-CH" dirty="0"/>
              <a:t> </a:t>
            </a:r>
            <a:r>
              <a:rPr lang="de-CH" dirty="0" err="1"/>
              <a:t>detection</a:t>
            </a:r>
            <a:r>
              <a:rPr lang="de-CH" dirty="0"/>
              <a:t>: </a:t>
            </a:r>
            <a:r>
              <a:rPr lang="de-CH" dirty="0" err="1" smtClean="0"/>
              <a:t>relies</a:t>
            </a:r>
            <a:r>
              <a:rPr lang="de-CH" dirty="0" smtClean="0"/>
              <a:t> on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workers</a:t>
            </a:r>
            <a:r>
              <a:rPr lang="de-CH" dirty="0" smtClean="0"/>
              <a:t> </a:t>
            </a:r>
            <a:r>
              <a:rPr lang="de-CH" dirty="0" err="1" smtClean="0"/>
              <a:t>tracing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screening</a:t>
            </a:r>
            <a:r>
              <a:rPr lang="de-CH" dirty="0" smtClean="0"/>
              <a:t> </a:t>
            </a:r>
            <a:r>
              <a:rPr lang="de-CH" dirty="0" err="1" smtClean="0"/>
              <a:t>at-risk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r>
              <a:rPr lang="de-CH" dirty="0" smtClean="0"/>
              <a:t> (</a:t>
            </a:r>
            <a:r>
              <a:rPr lang="de-CH" dirty="0" err="1" smtClean="0"/>
              <a:t>contacts</a:t>
            </a:r>
            <a:r>
              <a:rPr lang="de-CH" dirty="0" smtClean="0"/>
              <a:t>, </a:t>
            </a:r>
            <a:r>
              <a:rPr lang="de-CH" dirty="0" err="1" smtClean="0"/>
              <a:t>villages</a:t>
            </a:r>
            <a:r>
              <a:rPr lang="de-CH" dirty="0"/>
              <a:t>, </a:t>
            </a:r>
            <a:r>
              <a:rPr lang="de-CH" dirty="0" err="1" smtClean="0"/>
              <a:t>schools</a:t>
            </a:r>
            <a:r>
              <a:rPr lang="de-CH" dirty="0" smtClean="0"/>
              <a:t>, </a:t>
            </a:r>
            <a:r>
              <a:rPr lang="de-CH" dirty="0" err="1" smtClean="0"/>
              <a:t>factory</a:t>
            </a:r>
            <a:r>
              <a:rPr lang="de-CH" dirty="0" smtClean="0"/>
              <a:t> </a:t>
            </a:r>
            <a:r>
              <a:rPr lang="de-CH" dirty="0" err="1" smtClean="0"/>
              <a:t>workers</a:t>
            </a:r>
            <a:r>
              <a:rPr lang="de-CH" dirty="0" smtClean="0"/>
              <a:t> </a:t>
            </a:r>
            <a:r>
              <a:rPr lang="de-CH" dirty="0"/>
              <a:t>etc</a:t>
            </a:r>
            <a:r>
              <a:rPr lang="de-CH" dirty="0" smtClean="0"/>
              <a:t>.)</a:t>
            </a: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CH" sz="3200" b="1" dirty="0">
                <a:solidFill>
                  <a:srgbClr val="C00000"/>
                </a:solidFill>
              </a:rPr>
              <a:t>→ Passive </a:t>
            </a:r>
            <a:r>
              <a:rPr lang="de-CH" sz="3200" b="1" dirty="0" err="1">
                <a:solidFill>
                  <a:srgbClr val="C00000"/>
                </a:solidFill>
              </a:rPr>
              <a:t>case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detection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bears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the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risk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of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late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diagnosis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and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therefore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increased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transmission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and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disability</a:t>
            </a:r>
            <a:endParaRPr lang="de-CH" sz="32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CH" sz="3200" b="1" dirty="0">
                <a:solidFill>
                  <a:srgbClr val="C00000"/>
                </a:solidFill>
              </a:rPr>
              <a:t>→ </a:t>
            </a:r>
            <a:r>
              <a:rPr lang="de-CH" sz="3200" b="1" dirty="0" err="1">
                <a:solidFill>
                  <a:srgbClr val="C00000"/>
                </a:solidFill>
              </a:rPr>
              <a:t>Active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case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detection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is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resource</a:t>
            </a:r>
            <a:r>
              <a:rPr lang="de-CH" sz="3200" b="1" dirty="0" smtClean="0">
                <a:solidFill>
                  <a:srgbClr val="C00000"/>
                </a:solidFill>
              </a:rPr>
              <a:t>-intensive</a:t>
            </a:r>
            <a:endParaRPr lang="de-CH" sz="32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err="1" smtClean="0"/>
              <a:t>Risks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err="1">
                <a:latin typeface="Calibri" panose="020F0502020204030204" pitchFamily="34" charset="0"/>
              </a:rPr>
              <a:t>Contacts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have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increased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risk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developing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leprosy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compared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to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the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general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population</a:t>
            </a:r>
            <a:r>
              <a:rPr lang="de-CH" dirty="0" smtClean="0">
                <a:latin typeface="Calibri" panose="020F0502020204030204" pitchFamily="34" charset="0"/>
              </a:rPr>
              <a:t> at </a:t>
            </a:r>
            <a:r>
              <a:rPr lang="de-CH" dirty="0" err="1" smtClean="0">
                <a:latin typeface="Calibri" panose="020F0502020204030204" pitchFamily="34" charset="0"/>
              </a:rPr>
              <a:t>three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levels</a:t>
            </a:r>
            <a:r>
              <a:rPr lang="de-CH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CH" sz="1200" dirty="0">
              <a:latin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Physical </a:t>
            </a:r>
            <a:r>
              <a:rPr lang="en-US" b="1" dirty="0">
                <a:latin typeface="Calibri" panose="020F0502020204030204" pitchFamily="34" charset="0"/>
              </a:rPr>
              <a:t>distance</a:t>
            </a:r>
          </a:p>
          <a:p>
            <a:pPr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Genetic distance</a:t>
            </a:r>
          </a:p>
          <a:p>
            <a:pPr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Severity of leprosy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</a:p>
          <a:p>
            <a:pPr marL="358775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index patient</a:t>
            </a:r>
          </a:p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</a:rPr>
              <a:t>(Moet et al. J Infect Dis 2006)</a:t>
            </a:r>
            <a:endParaRPr lang="en-US" i="1" dirty="0">
              <a:latin typeface="Calibri" panose="020F050202020403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18578"/>
              </p:ext>
            </p:extLst>
          </p:nvPr>
        </p:nvGraphicFramePr>
        <p:xfrm>
          <a:off x="4932040" y="2924944"/>
          <a:ext cx="3852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4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err="1"/>
              <a:t>Risks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contacts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leprosy</a:t>
            </a:r>
            <a:r>
              <a:rPr lang="de-CH" dirty="0"/>
              <a:t>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smtClean="0"/>
              <a:t>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err="1">
                <a:latin typeface="Calibri" panose="020F0502020204030204" pitchFamily="34" charset="0"/>
              </a:rPr>
              <a:t>Contacts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have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increased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risk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developing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leprosy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compared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to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the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general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population</a:t>
            </a:r>
            <a:r>
              <a:rPr lang="de-CH" dirty="0" smtClean="0">
                <a:latin typeface="Calibri" panose="020F0502020204030204" pitchFamily="34" charset="0"/>
              </a:rPr>
              <a:t> at </a:t>
            </a:r>
            <a:r>
              <a:rPr lang="de-CH" dirty="0" err="1" smtClean="0">
                <a:latin typeface="Calibri" panose="020F0502020204030204" pitchFamily="34" charset="0"/>
              </a:rPr>
              <a:t>three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levels</a:t>
            </a:r>
            <a:r>
              <a:rPr lang="de-CH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CH" sz="1200" dirty="0">
              <a:latin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Physical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distance</a:t>
            </a:r>
          </a:p>
          <a:p>
            <a:pPr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Genetic distance</a:t>
            </a:r>
          </a:p>
          <a:p>
            <a:pPr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Severity of leprosy 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358775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index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patient</a:t>
            </a:r>
          </a:p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</a:rPr>
              <a:t>(Moet et al. J Infect Dis 2006)</a:t>
            </a:r>
            <a:endParaRPr lang="en-US" i="1" dirty="0">
              <a:latin typeface="Calibri" panose="020F050202020403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514406"/>
              </p:ext>
            </p:extLst>
          </p:nvPr>
        </p:nvGraphicFramePr>
        <p:xfrm>
          <a:off x="5004048" y="2924944"/>
          <a:ext cx="3852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1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err="1"/>
              <a:t>Risks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contacts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leprosy</a:t>
            </a:r>
            <a:r>
              <a:rPr lang="de-CH" dirty="0"/>
              <a:t>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smtClean="0"/>
              <a:t>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dirty="0" err="1">
                <a:latin typeface="Calibri" panose="020F0502020204030204" pitchFamily="34" charset="0"/>
              </a:rPr>
              <a:t>Contacts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have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increased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risk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of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developing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leprosy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compared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to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the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</a:rPr>
              <a:t>general</a:t>
            </a:r>
            <a:r>
              <a:rPr lang="de-CH" dirty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population</a:t>
            </a:r>
            <a:r>
              <a:rPr lang="de-CH" dirty="0" smtClean="0">
                <a:latin typeface="Calibri" panose="020F0502020204030204" pitchFamily="34" charset="0"/>
              </a:rPr>
              <a:t> at </a:t>
            </a:r>
            <a:r>
              <a:rPr lang="de-CH" dirty="0" err="1" smtClean="0">
                <a:latin typeface="Calibri" panose="020F0502020204030204" pitchFamily="34" charset="0"/>
              </a:rPr>
              <a:t>three</a:t>
            </a:r>
            <a:r>
              <a:rPr lang="de-CH" dirty="0" smtClean="0">
                <a:latin typeface="Calibri" panose="020F0502020204030204" pitchFamily="34" charset="0"/>
              </a:rPr>
              <a:t> </a:t>
            </a:r>
            <a:r>
              <a:rPr lang="de-CH" dirty="0" err="1" smtClean="0">
                <a:latin typeface="Calibri" panose="020F0502020204030204" pitchFamily="34" charset="0"/>
              </a:rPr>
              <a:t>levels</a:t>
            </a:r>
            <a:r>
              <a:rPr lang="de-CH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CH" sz="1200" dirty="0">
              <a:latin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Physical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distance</a:t>
            </a:r>
          </a:p>
          <a:p>
            <a:pPr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Genetic distance</a:t>
            </a:r>
          </a:p>
          <a:p>
            <a:pPr>
              <a:buAutoNum type="arabicPeriod"/>
            </a:pPr>
            <a:r>
              <a:rPr lang="en-US" b="1" dirty="0">
                <a:latin typeface="Calibri" panose="020F0502020204030204" pitchFamily="34" charset="0"/>
              </a:rPr>
              <a:t>Severity of leprosy </a:t>
            </a:r>
            <a:endParaRPr lang="en-US" b="1" dirty="0" smtClean="0">
              <a:latin typeface="Calibri" panose="020F0502020204030204" pitchFamily="34" charset="0"/>
            </a:endParaRPr>
          </a:p>
          <a:p>
            <a:pPr marL="0" indent="358775">
              <a:buNone/>
            </a:pPr>
            <a:r>
              <a:rPr lang="en-US" b="1" dirty="0" smtClean="0">
                <a:latin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</a:rPr>
              <a:t>index </a:t>
            </a:r>
            <a:r>
              <a:rPr lang="en-US" b="1" dirty="0" smtClean="0">
                <a:latin typeface="Calibri" panose="020F0502020204030204" pitchFamily="34" charset="0"/>
              </a:rPr>
              <a:t>patient</a:t>
            </a:r>
          </a:p>
          <a:p>
            <a:pPr marL="0" indent="0">
              <a:buNone/>
            </a:pPr>
            <a:r>
              <a:rPr lang="en-US" i="1" dirty="0" smtClean="0">
                <a:latin typeface="Calibri" panose="020F0502020204030204" pitchFamily="34" charset="0"/>
              </a:rPr>
              <a:t>(Moet et al. J Infect Dis 2006)</a:t>
            </a:r>
            <a:endParaRPr lang="en-US" i="1" dirty="0">
              <a:latin typeface="Calibri" panose="020F050202020403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243909"/>
              </p:ext>
            </p:extLst>
          </p:nvPr>
        </p:nvGraphicFramePr>
        <p:xfrm>
          <a:off x="5004048" y="2924944"/>
          <a:ext cx="38519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1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Post-</a:t>
            </a:r>
            <a:r>
              <a:rPr lang="de-CH" dirty="0" err="1" smtClean="0"/>
              <a:t>exposure</a:t>
            </a:r>
            <a:r>
              <a:rPr lang="de-CH" dirty="0" smtClean="0"/>
              <a:t> </a:t>
            </a:r>
            <a:r>
              <a:rPr lang="de-CH" dirty="0" err="1" smtClean="0"/>
              <a:t>chemoprophylaxis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Post-exposure prophylaxis (PEP) reduces risk of progress to clinical disease but does not protect from future infection</a:t>
            </a:r>
          </a:p>
          <a:p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1970ies, PEP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en-GB" dirty="0"/>
              <a:t>dapsone or </a:t>
            </a:r>
            <a:r>
              <a:rPr lang="en-GB" dirty="0" smtClean="0"/>
              <a:t>acedapsone showed promising results in preventing disease in contacts, but risk of drug resistance was there (daily and continuous prophylaxis)</a:t>
            </a:r>
            <a:r>
              <a:rPr lang="de-CH" i="1" dirty="0" smtClean="0"/>
              <a:t> (Moet </a:t>
            </a:r>
            <a:r>
              <a:rPr lang="de-CH" i="1" dirty="0"/>
              <a:t>et al. BMJ </a:t>
            </a:r>
            <a:r>
              <a:rPr lang="de-CH" i="1" dirty="0" smtClean="0"/>
              <a:t>2008)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COLEP Study 2001-2009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800" dirty="0"/>
              <a:t>S</a:t>
            </a:r>
            <a:r>
              <a:rPr lang="en-GB" altLang="en-US" sz="3800" dirty="0"/>
              <a:t>ingle-centre, cluster randomised, double blind, placebo-controlled</a:t>
            </a:r>
            <a:r>
              <a:rPr lang="en-US" altLang="en-US" sz="3800" dirty="0"/>
              <a:t> </a:t>
            </a:r>
            <a:r>
              <a:rPr lang="en-US" altLang="en-US" sz="3800" dirty="0" smtClean="0"/>
              <a:t>trial in Bangladesh</a:t>
            </a:r>
            <a:endParaRPr lang="en-US" altLang="en-US" sz="3800" dirty="0"/>
          </a:p>
          <a:p>
            <a:pPr marL="266700"/>
            <a:r>
              <a:rPr lang="de-CH" sz="3800" dirty="0" smtClean="0"/>
              <a:t>1’000 </a:t>
            </a:r>
            <a:r>
              <a:rPr lang="de-CH" sz="3800" dirty="0" err="1"/>
              <a:t>leprosy</a:t>
            </a:r>
            <a:r>
              <a:rPr lang="de-CH" sz="3800" dirty="0"/>
              <a:t> </a:t>
            </a:r>
            <a:r>
              <a:rPr lang="de-CH" sz="3800" dirty="0" err="1" smtClean="0"/>
              <a:t>index</a:t>
            </a:r>
            <a:r>
              <a:rPr lang="de-CH" sz="3800" dirty="0" smtClean="0"/>
              <a:t> </a:t>
            </a:r>
            <a:r>
              <a:rPr lang="de-CH" sz="3800" dirty="0" err="1" smtClean="0"/>
              <a:t>patients</a:t>
            </a:r>
            <a:r>
              <a:rPr lang="de-CH" sz="3800" dirty="0" smtClean="0"/>
              <a:t>, 20’000 </a:t>
            </a:r>
            <a:r>
              <a:rPr lang="de-CH" sz="3800" dirty="0" err="1"/>
              <a:t>contacts</a:t>
            </a:r>
            <a:endParaRPr lang="de-CH" sz="3800" dirty="0"/>
          </a:p>
          <a:p>
            <a:r>
              <a:rPr lang="de-CH" sz="3800" dirty="0"/>
              <a:t>Single-dose </a:t>
            </a:r>
            <a:r>
              <a:rPr lang="de-CH" sz="3800" dirty="0" err="1"/>
              <a:t>rifampicin</a:t>
            </a:r>
            <a:r>
              <a:rPr lang="de-CH" sz="3800" dirty="0"/>
              <a:t> (SDR) </a:t>
            </a:r>
            <a:r>
              <a:rPr lang="de-CH" sz="3800" dirty="0" err="1"/>
              <a:t>or</a:t>
            </a:r>
            <a:r>
              <a:rPr lang="de-CH" sz="3800" dirty="0"/>
              <a:t> </a:t>
            </a:r>
            <a:r>
              <a:rPr lang="de-CH" sz="3800" dirty="0" err="1"/>
              <a:t>placebo</a:t>
            </a:r>
            <a:r>
              <a:rPr lang="de-CH" sz="3800" dirty="0"/>
              <a:t> </a:t>
            </a:r>
            <a:r>
              <a:rPr lang="de-CH" sz="3800" dirty="0" err="1"/>
              <a:t>to</a:t>
            </a:r>
            <a:r>
              <a:rPr lang="de-CH" sz="3800" dirty="0"/>
              <a:t> </a:t>
            </a:r>
            <a:r>
              <a:rPr lang="de-CH" sz="3800" dirty="0" err="1"/>
              <a:t>contacts</a:t>
            </a:r>
            <a:r>
              <a:rPr lang="de-CH" sz="3800" dirty="0"/>
              <a:t> </a:t>
            </a:r>
            <a:r>
              <a:rPr lang="de-CH" sz="3800" dirty="0" err="1"/>
              <a:t>of</a:t>
            </a:r>
            <a:r>
              <a:rPr lang="de-CH" sz="3800" dirty="0"/>
              <a:t> </a:t>
            </a:r>
            <a:r>
              <a:rPr lang="de-CH" sz="3800" dirty="0" err="1"/>
              <a:t>newly</a:t>
            </a:r>
            <a:r>
              <a:rPr lang="de-CH" sz="3800" dirty="0"/>
              <a:t> </a:t>
            </a:r>
            <a:r>
              <a:rPr lang="de-CH" sz="3800" dirty="0" err="1"/>
              <a:t>diagnosed</a:t>
            </a:r>
            <a:r>
              <a:rPr lang="de-CH" sz="3800" dirty="0"/>
              <a:t> </a:t>
            </a:r>
            <a:r>
              <a:rPr lang="de-CH" sz="3800" dirty="0" err="1"/>
              <a:t>leprosy</a:t>
            </a:r>
            <a:r>
              <a:rPr lang="de-CH" sz="3800" dirty="0"/>
              <a:t> </a:t>
            </a:r>
            <a:r>
              <a:rPr lang="de-CH" sz="3800" dirty="0" err="1" smtClean="0"/>
              <a:t>patients</a:t>
            </a:r>
            <a:r>
              <a:rPr lang="de-CH" sz="3800" dirty="0" smtClean="0"/>
              <a:t>, </a:t>
            </a:r>
            <a:r>
              <a:rPr lang="de-CH" sz="3800" dirty="0" err="1" smtClean="0"/>
              <a:t>taking</a:t>
            </a:r>
            <a:r>
              <a:rPr lang="de-CH" sz="3800" dirty="0" smtClean="0"/>
              <a:t> MDT </a:t>
            </a:r>
            <a:r>
              <a:rPr lang="de-CH" sz="3800" dirty="0" err="1" smtClean="0"/>
              <a:t>for</a:t>
            </a:r>
            <a:r>
              <a:rPr lang="de-CH" sz="3800" dirty="0" smtClean="0"/>
              <a:t> at least 6 </a:t>
            </a:r>
            <a:r>
              <a:rPr lang="de-CH" sz="3800" dirty="0" err="1"/>
              <a:t>weeks</a:t>
            </a:r>
            <a:r>
              <a:rPr lang="de-CH" sz="3800" dirty="0"/>
              <a:t> </a:t>
            </a:r>
            <a:endParaRPr lang="de-CH" sz="3800" dirty="0" smtClean="0"/>
          </a:p>
          <a:p>
            <a:pPr marL="266700"/>
            <a:r>
              <a:rPr lang="de-CH" sz="3800" dirty="0" err="1" smtClean="0"/>
              <a:t>Results</a:t>
            </a:r>
            <a:r>
              <a:rPr lang="de-CH" sz="3800" dirty="0"/>
              <a:t>:</a:t>
            </a:r>
          </a:p>
          <a:p>
            <a:pPr marL="647700" lvl="2" indent="-342900">
              <a:buFont typeface="Courier New" panose="02070309020205020404" pitchFamily="49" charset="0"/>
              <a:buChar char="o"/>
            </a:pPr>
            <a:r>
              <a:rPr lang="de-CH" sz="3800" dirty="0" smtClean="0"/>
              <a:t>57% </a:t>
            </a:r>
            <a:r>
              <a:rPr lang="de-CH" sz="3800" dirty="0" err="1" smtClean="0"/>
              <a:t>reduction</a:t>
            </a:r>
            <a:r>
              <a:rPr lang="de-CH" sz="3800" dirty="0" smtClean="0"/>
              <a:t> </a:t>
            </a:r>
            <a:r>
              <a:rPr lang="de-CH" sz="3800" dirty="0" err="1"/>
              <a:t>of</a:t>
            </a:r>
            <a:r>
              <a:rPr lang="de-CH" sz="3800" dirty="0"/>
              <a:t> </a:t>
            </a:r>
            <a:r>
              <a:rPr lang="de-CH" sz="3800" dirty="0" err="1"/>
              <a:t>leprosy</a:t>
            </a:r>
            <a:r>
              <a:rPr lang="de-CH" sz="3800" dirty="0"/>
              <a:t> </a:t>
            </a:r>
            <a:r>
              <a:rPr lang="de-CH" sz="3800" dirty="0" err="1" smtClean="0"/>
              <a:t>incidence</a:t>
            </a:r>
            <a:r>
              <a:rPr lang="de-CH" sz="3800" dirty="0" smtClean="0"/>
              <a:t> </a:t>
            </a:r>
            <a:r>
              <a:rPr lang="de-CH" sz="3800" dirty="0" err="1" smtClean="0"/>
              <a:t>among</a:t>
            </a:r>
            <a:r>
              <a:rPr lang="de-CH" sz="3800" dirty="0" smtClean="0"/>
              <a:t> </a:t>
            </a:r>
            <a:r>
              <a:rPr lang="de-CH" sz="3800" dirty="0" err="1"/>
              <a:t>contacts</a:t>
            </a:r>
            <a:r>
              <a:rPr lang="de-CH" sz="3800" dirty="0"/>
              <a:t> </a:t>
            </a:r>
            <a:r>
              <a:rPr lang="de-CH" sz="3800" dirty="0" err="1"/>
              <a:t>treated</a:t>
            </a:r>
            <a:r>
              <a:rPr lang="de-CH" sz="3800" dirty="0"/>
              <a:t> </a:t>
            </a:r>
            <a:r>
              <a:rPr lang="de-CH" sz="3800" dirty="0" err="1"/>
              <a:t>with</a:t>
            </a:r>
            <a:r>
              <a:rPr lang="de-CH" sz="3800" dirty="0"/>
              <a:t> </a:t>
            </a:r>
            <a:r>
              <a:rPr lang="de-CH" sz="3800" dirty="0" smtClean="0"/>
              <a:t>SDR after </a:t>
            </a:r>
            <a:r>
              <a:rPr lang="de-CH" sz="3800" dirty="0" err="1" smtClean="0"/>
              <a:t>two</a:t>
            </a:r>
            <a:r>
              <a:rPr lang="de-CH" sz="3800" dirty="0" smtClean="0"/>
              <a:t> </a:t>
            </a:r>
            <a:r>
              <a:rPr lang="de-CH" sz="3800" dirty="0" err="1" smtClean="0"/>
              <a:t>years</a:t>
            </a:r>
            <a:r>
              <a:rPr lang="de-CH" sz="3800" dirty="0" smtClean="0"/>
              <a:t> </a:t>
            </a:r>
            <a:endParaRPr lang="de-CH" sz="3800" dirty="0"/>
          </a:p>
          <a:p>
            <a:pPr marL="647700" lvl="2" indent="-342900">
              <a:buFont typeface="Courier New" panose="02070309020205020404" pitchFamily="49" charset="0"/>
              <a:buChar char="o"/>
            </a:pPr>
            <a:r>
              <a:rPr lang="de-CH" sz="3800" dirty="0" err="1" smtClean="0"/>
              <a:t>within</a:t>
            </a:r>
            <a:r>
              <a:rPr lang="de-CH" sz="3800" dirty="0" smtClean="0"/>
              <a:t> </a:t>
            </a:r>
            <a:r>
              <a:rPr lang="de-CH" sz="3800" dirty="0" err="1"/>
              <a:t>first</a:t>
            </a:r>
            <a:r>
              <a:rPr lang="de-CH" sz="3800" dirty="0"/>
              <a:t> 2 </a:t>
            </a:r>
            <a:r>
              <a:rPr lang="de-CH" sz="3800" dirty="0" err="1"/>
              <a:t>years</a:t>
            </a:r>
            <a:r>
              <a:rPr lang="de-CH" sz="3800" dirty="0"/>
              <a:t> </a:t>
            </a:r>
            <a:r>
              <a:rPr lang="de-CH" sz="3800" dirty="0" smtClean="0"/>
              <a:t>BCG </a:t>
            </a:r>
            <a:r>
              <a:rPr lang="de-CH" sz="3800" dirty="0" err="1"/>
              <a:t>has</a:t>
            </a:r>
            <a:r>
              <a:rPr lang="de-CH" sz="3800" dirty="0"/>
              <a:t> </a:t>
            </a:r>
            <a:r>
              <a:rPr lang="de-CH" sz="3800" dirty="0" err="1"/>
              <a:t>similar</a:t>
            </a:r>
            <a:r>
              <a:rPr lang="de-CH" sz="3800" dirty="0"/>
              <a:t> </a:t>
            </a:r>
            <a:r>
              <a:rPr lang="de-CH" sz="3800" dirty="0" err="1"/>
              <a:t>protective</a:t>
            </a:r>
            <a:r>
              <a:rPr lang="de-CH" sz="3800" dirty="0"/>
              <a:t> </a:t>
            </a:r>
            <a:r>
              <a:rPr lang="de-CH" sz="3800" dirty="0" err="1"/>
              <a:t>effect</a:t>
            </a:r>
            <a:endParaRPr lang="de-CH" sz="3800" dirty="0"/>
          </a:p>
          <a:p>
            <a:pPr marL="647700" lvl="2" indent="-342900">
              <a:buFont typeface="Courier New" panose="02070309020205020404" pitchFamily="49" charset="0"/>
              <a:buChar char="o"/>
            </a:pPr>
            <a:r>
              <a:rPr lang="de-CH" sz="3800" dirty="0"/>
              <a:t>SDR </a:t>
            </a:r>
            <a:r>
              <a:rPr lang="de-CH" sz="3800" dirty="0" err="1"/>
              <a:t>and</a:t>
            </a:r>
            <a:r>
              <a:rPr lang="de-CH" sz="3800" dirty="0"/>
              <a:t> </a:t>
            </a:r>
            <a:r>
              <a:rPr lang="de-CH" sz="3800" dirty="0" err="1" smtClean="0"/>
              <a:t>childhood</a:t>
            </a:r>
            <a:r>
              <a:rPr lang="de-CH" sz="3800" dirty="0" smtClean="0"/>
              <a:t> BCG </a:t>
            </a:r>
            <a:r>
              <a:rPr lang="de-CH" sz="3800" dirty="0" err="1" smtClean="0"/>
              <a:t>together</a:t>
            </a:r>
            <a:r>
              <a:rPr lang="de-CH" sz="3800" dirty="0" smtClean="0"/>
              <a:t> </a:t>
            </a:r>
            <a:r>
              <a:rPr lang="de-CH" sz="3800" dirty="0" err="1" smtClean="0"/>
              <a:t>have</a:t>
            </a:r>
            <a:r>
              <a:rPr lang="de-CH" sz="3800" dirty="0" smtClean="0"/>
              <a:t> </a:t>
            </a:r>
            <a:r>
              <a:rPr lang="de-CH" sz="3800" dirty="0" err="1"/>
              <a:t>cumulative</a:t>
            </a:r>
            <a:r>
              <a:rPr lang="de-CH" sz="3800" dirty="0"/>
              <a:t> </a:t>
            </a:r>
            <a:r>
              <a:rPr lang="de-CH" sz="3800" dirty="0" err="1"/>
              <a:t>protective</a:t>
            </a:r>
            <a:r>
              <a:rPr lang="de-CH" sz="3800" dirty="0"/>
              <a:t> </a:t>
            </a:r>
            <a:r>
              <a:rPr lang="de-CH" sz="3800" dirty="0" err="1" smtClean="0"/>
              <a:t>effects</a:t>
            </a:r>
            <a:r>
              <a:rPr lang="de-CH" sz="3800" dirty="0"/>
              <a:t> </a:t>
            </a:r>
            <a:r>
              <a:rPr lang="de-CH" sz="3800" dirty="0" err="1" smtClean="0"/>
              <a:t>of</a:t>
            </a:r>
            <a:r>
              <a:rPr lang="de-CH" sz="3800" dirty="0" smtClean="0"/>
              <a:t> 80%</a:t>
            </a:r>
          </a:p>
          <a:p>
            <a:pPr marL="304800" lvl="2" indent="0" algn="ctr">
              <a:buNone/>
            </a:pPr>
            <a:r>
              <a:rPr lang="de-CH" sz="2800" dirty="0" smtClean="0"/>
              <a:t>(</a:t>
            </a:r>
            <a:r>
              <a:rPr lang="de-CH" sz="2800" i="1" dirty="0" smtClean="0"/>
              <a:t>Moet et al. </a:t>
            </a:r>
            <a:r>
              <a:rPr lang="de-CH" sz="2800" i="1" dirty="0" err="1" smtClean="0"/>
              <a:t>Lepr</a:t>
            </a:r>
            <a:r>
              <a:rPr lang="de-CH" sz="2800" i="1" dirty="0" smtClean="0"/>
              <a:t> </a:t>
            </a:r>
            <a:r>
              <a:rPr lang="de-CH" sz="2800" i="1" dirty="0" err="1" smtClean="0"/>
              <a:t>Rev</a:t>
            </a:r>
            <a:r>
              <a:rPr lang="de-CH" sz="2800" i="1" dirty="0" smtClean="0"/>
              <a:t> 2004 </a:t>
            </a:r>
            <a:r>
              <a:rPr lang="de-CH" sz="2800" i="1" dirty="0" err="1" smtClean="0"/>
              <a:t>and</a:t>
            </a:r>
            <a:r>
              <a:rPr lang="de-CH" sz="2800" i="1" dirty="0" smtClean="0"/>
              <a:t> Moet et al. BMJ 2008</a:t>
            </a:r>
            <a:r>
              <a:rPr lang="de-CH" sz="2800" dirty="0" smtClean="0"/>
              <a:t>)</a:t>
            </a:r>
            <a:endParaRPr lang="de-C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928325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Rifampicin</a:t>
            </a:r>
            <a:r>
              <a:rPr lang="de-CH" dirty="0" smtClean="0"/>
              <a:t> </a:t>
            </a:r>
            <a:r>
              <a:rPr lang="de-CH" dirty="0" err="1" smtClean="0"/>
              <a:t>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TB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concluded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giving</a:t>
            </a:r>
            <a:r>
              <a:rPr lang="de-CH" dirty="0" smtClean="0"/>
              <a:t> SDR </a:t>
            </a:r>
            <a:r>
              <a:rPr lang="de-CH" dirty="0" err="1" smtClean="0"/>
              <a:t>chemoprophylaysis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poses</a:t>
            </a:r>
            <a:r>
              <a:rPr lang="de-CH" dirty="0" smtClean="0"/>
              <a:t> a </a:t>
            </a:r>
            <a:r>
              <a:rPr lang="de-CH" dirty="0" err="1" smtClean="0"/>
              <a:t>negligible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inducing</a:t>
            </a:r>
            <a:r>
              <a:rPr lang="de-CH" dirty="0" smtClean="0"/>
              <a:t> </a:t>
            </a:r>
            <a:r>
              <a:rPr lang="de-CH" dirty="0" err="1" smtClean="0"/>
              <a:t>drug</a:t>
            </a:r>
            <a:r>
              <a:rPr lang="de-CH" dirty="0" smtClean="0"/>
              <a:t> </a:t>
            </a:r>
            <a:r>
              <a:rPr lang="de-CH" dirty="0" err="1" smtClean="0"/>
              <a:t>resistance</a:t>
            </a:r>
            <a:r>
              <a:rPr lang="de-CH" dirty="0" smtClean="0"/>
              <a:t> in </a:t>
            </a:r>
            <a:r>
              <a:rPr lang="de-CH" i="1" dirty="0" smtClean="0"/>
              <a:t>M. </a:t>
            </a:r>
            <a:r>
              <a:rPr lang="de-CH" i="1" dirty="0" err="1" smtClean="0"/>
              <a:t>tuberculosis</a:t>
            </a:r>
            <a:endParaRPr lang="de-CH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4575899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latin typeface="Arial"/>
                <a:cs typeface="Arial"/>
              </a:rPr>
              <a:t>"</a:t>
            </a:r>
            <a:r>
              <a:rPr lang="de-CH" sz="3200" i="1" dirty="0" smtClean="0"/>
              <a:t>Regular </a:t>
            </a:r>
            <a:r>
              <a:rPr lang="de-CH" sz="3200" i="1" dirty="0" err="1"/>
              <a:t>sampling</a:t>
            </a:r>
            <a:r>
              <a:rPr lang="de-CH" sz="3200" i="1" dirty="0"/>
              <a:t> </a:t>
            </a:r>
            <a:r>
              <a:rPr lang="de-CH" sz="3200" i="1" dirty="0" err="1"/>
              <a:t>and</a:t>
            </a:r>
            <a:r>
              <a:rPr lang="de-CH" sz="3200" i="1" dirty="0"/>
              <a:t> </a:t>
            </a:r>
            <a:r>
              <a:rPr lang="de-CH" sz="3200" i="1" dirty="0" err="1"/>
              <a:t>molecular</a:t>
            </a:r>
            <a:r>
              <a:rPr lang="de-CH" sz="3200" i="1" dirty="0"/>
              <a:t> </a:t>
            </a:r>
            <a:r>
              <a:rPr lang="de-CH" sz="3200" i="1" dirty="0" err="1"/>
              <a:t>monitoring</a:t>
            </a:r>
            <a:r>
              <a:rPr lang="de-CH" sz="3200" i="1" dirty="0"/>
              <a:t> </a:t>
            </a:r>
            <a:r>
              <a:rPr lang="de-CH" sz="3200" i="1" dirty="0" err="1" smtClean="0"/>
              <a:t>should</a:t>
            </a:r>
            <a:r>
              <a:rPr lang="de-CH" sz="3200" i="1" dirty="0" smtClean="0"/>
              <a:t> </a:t>
            </a:r>
            <a:r>
              <a:rPr lang="de-CH" sz="3200" i="1" dirty="0" err="1"/>
              <a:t>be</a:t>
            </a:r>
            <a:r>
              <a:rPr lang="de-CH" sz="3200" i="1" dirty="0"/>
              <a:t> </a:t>
            </a:r>
            <a:r>
              <a:rPr lang="de-CH" sz="3200" i="1" dirty="0" err="1"/>
              <a:t>considered</a:t>
            </a:r>
            <a:r>
              <a:rPr lang="de-CH" sz="3200" i="1" dirty="0"/>
              <a:t> </a:t>
            </a:r>
            <a:r>
              <a:rPr lang="de-CH" sz="3200" i="1" dirty="0" smtClean="0"/>
              <a:t>in </a:t>
            </a:r>
            <a:r>
              <a:rPr lang="de-CH" sz="3200" i="1" dirty="0" err="1" smtClean="0"/>
              <a:t>areas</a:t>
            </a:r>
            <a:r>
              <a:rPr lang="de-CH" sz="3200" i="1" dirty="0" smtClean="0"/>
              <a:t> </a:t>
            </a:r>
            <a:r>
              <a:rPr lang="de-CH" sz="3200" i="1" dirty="0" err="1" smtClean="0"/>
              <a:t>with</a:t>
            </a:r>
            <a:r>
              <a:rPr lang="de-CH" sz="3200" i="1" dirty="0" smtClean="0"/>
              <a:t> </a:t>
            </a:r>
            <a:r>
              <a:rPr lang="de-CH" sz="3200" i="1" dirty="0"/>
              <a:t>SDR </a:t>
            </a:r>
            <a:r>
              <a:rPr lang="de-CH" sz="3200" i="1" dirty="0" err="1"/>
              <a:t>chemoprophylxis</a:t>
            </a:r>
            <a:r>
              <a:rPr lang="de-CH" sz="3200" dirty="0" smtClean="0"/>
              <a:t>.</a:t>
            </a:r>
            <a:r>
              <a:rPr lang="de-CH" sz="3200" dirty="0" smtClean="0">
                <a:latin typeface="Arial"/>
                <a:cs typeface="Arial"/>
              </a:rPr>
              <a:t>"</a:t>
            </a:r>
            <a:endParaRPr lang="de-CH" sz="3200" dirty="0"/>
          </a:p>
          <a:p>
            <a:r>
              <a:rPr lang="de-CH" sz="2000" i="1" dirty="0"/>
              <a:t>(</a:t>
            </a:r>
            <a:r>
              <a:rPr lang="de-CH" sz="2000" i="1" dirty="0" err="1"/>
              <a:t>Mieras</a:t>
            </a:r>
            <a:r>
              <a:rPr lang="de-CH" sz="2000" i="1" dirty="0"/>
              <a:t> 2016 </a:t>
            </a:r>
            <a:r>
              <a:rPr lang="en-GB" sz="2000" i="1" dirty="0"/>
              <a:t>Infectious Diseases of Poverty)</a:t>
            </a:r>
          </a:p>
        </p:txBody>
      </p:sp>
    </p:spTree>
    <p:extLst>
      <p:ext uri="{BB962C8B-B14F-4D97-AF65-F5344CB8AC3E}">
        <p14:creationId xmlns:p14="http://schemas.microsoft.com/office/powerpoint/2010/main" val="24315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Leprosy</a:t>
            </a:r>
            <a:r>
              <a:rPr lang="de-CH" dirty="0" smtClean="0"/>
              <a:t> Post-</a:t>
            </a:r>
            <a:r>
              <a:rPr lang="de-CH" dirty="0" err="1"/>
              <a:t>E</a:t>
            </a:r>
            <a:r>
              <a:rPr lang="de-CH" dirty="0" err="1" smtClean="0"/>
              <a:t>xposure</a:t>
            </a:r>
            <a:r>
              <a:rPr lang="de-CH" dirty="0" smtClean="0"/>
              <a:t> </a:t>
            </a:r>
            <a:r>
              <a:rPr lang="de-CH" dirty="0" err="1" smtClean="0"/>
              <a:t>Prophylaxis</a:t>
            </a:r>
            <a:r>
              <a:rPr lang="de-CH" dirty="0" smtClean="0"/>
              <a:t> (LPEP) </a:t>
            </a:r>
            <a:r>
              <a:rPr lang="de-CH" dirty="0" err="1" smtClean="0"/>
              <a:t>program</a:t>
            </a:r>
            <a:r>
              <a:rPr lang="de-CH" dirty="0" smtClean="0"/>
              <a:t> (2015-2018)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800" dirty="0" smtClean="0"/>
              <a:t>PEP </a:t>
            </a:r>
            <a:r>
              <a:rPr lang="de-CH" sz="2800" dirty="0" err="1" smtClean="0"/>
              <a:t>with</a:t>
            </a:r>
            <a:r>
              <a:rPr lang="de-CH" sz="2800" dirty="0" smtClean="0"/>
              <a:t> </a:t>
            </a:r>
            <a:r>
              <a:rPr lang="de-CH" sz="2800" dirty="0" err="1" smtClean="0"/>
              <a:t>single</a:t>
            </a:r>
            <a:r>
              <a:rPr lang="de-CH" sz="2800" dirty="0" smtClean="0"/>
              <a:t> dose </a:t>
            </a:r>
            <a:r>
              <a:rPr lang="de-CH" sz="2800" dirty="0" err="1" smtClean="0"/>
              <a:t>rifampicin</a:t>
            </a:r>
            <a:r>
              <a:rPr lang="de-CH" sz="2800" dirty="0" smtClean="0"/>
              <a:t> (SDR) </a:t>
            </a:r>
            <a:r>
              <a:rPr lang="de-CH" sz="2800" dirty="0" err="1" smtClean="0"/>
              <a:t>for</a:t>
            </a:r>
            <a:r>
              <a:rPr lang="de-CH" sz="2800" dirty="0" smtClean="0"/>
              <a:t> </a:t>
            </a:r>
            <a:r>
              <a:rPr lang="de-CH" sz="2800" dirty="0" err="1" smtClean="0"/>
              <a:t>contacts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leprosy</a:t>
            </a:r>
            <a:r>
              <a:rPr lang="de-CH" sz="2800" dirty="0" smtClean="0"/>
              <a:t> </a:t>
            </a:r>
            <a:r>
              <a:rPr lang="de-CH" sz="2800" dirty="0" err="1" smtClean="0"/>
              <a:t>patients</a:t>
            </a:r>
            <a:endParaRPr lang="de-CH" sz="2800" dirty="0" smtClean="0"/>
          </a:p>
          <a:p>
            <a:r>
              <a:rPr lang="de-CH" sz="2800" dirty="0" smtClean="0"/>
              <a:t>3-year </a:t>
            </a:r>
            <a:r>
              <a:rPr lang="de-CH" sz="2800" dirty="0" err="1" smtClean="0"/>
              <a:t>pilot</a:t>
            </a:r>
            <a:r>
              <a:rPr lang="de-CH" sz="2800" dirty="0" smtClean="0"/>
              <a:t> in 8 countries in </a:t>
            </a:r>
            <a:r>
              <a:rPr lang="de-CH" sz="2800" dirty="0" err="1" smtClean="0"/>
              <a:t>Asia</a:t>
            </a:r>
            <a:r>
              <a:rPr lang="de-CH" sz="2800" dirty="0" smtClean="0"/>
              <a:t>, </a:t>
            </a:r>
            <a:r>
              <a:rPr lang="de-CH" sz="2800" dirty="0" err="1" smtClean="0"/>
              <a:t>Africa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South </a:t>
            </a:r>
            <a:r>
              <a:rPr lang="de-CH" sz="2800" dirty="0" err="1" smtClean="0"/>
              <a:t>America</a:t>
            </a:r>
            <a:r>
              <a:rPr lang="de-CH" sz="2800" dirty="0" smtClean="0"/>
              <a:t> </a:t>
            </a:r>
            <a:r>
              <a:rPr lang="de-CH" sz="2800" dirty="0" err="1" smtClean="0"/>
              <a:t>provides</a:t>
            </a:r>
            <a:r>
              <a:rPr lang="de-CH" sz="2800" dirty="0" smtClean="0"/>
              <a:t> </a:t>
            </a:r>
            <a:r>
              <a:rPr lang="de-CH" sz="2800" dirty="0" err="1" smtClean="0"/>
              <a:t>evidence</a:t>
            </a:r>
            <a:r>
              <a:rPr lang="de-CH" sz="2800" dirty="0" smtClean="0"/>
              <a:t> on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b="1" dirty="0" err="1" smtClean="0"/>
              <a:t>feasibility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b="1" dirty="0" err="1" smtClean="0"/>
              <a:t>impact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PEP </a:t>
            </a:r>
            <a:r>
              <a:rPr lang="de-CH" sz="2800" dirty="0" err="1" smtClean="0"/>
              <a:t>using</a:t>
            </a:r>
            <a:r>
              <a:rPr lang="de-CH" sz="2800" dirty="0" smtClean="0"/>
              <a:t> SDR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00320"/>
            <a:ext cx="1394030" cy="193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bartta\AppData\Local\Temp\amCharts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757" r="15205"/>
          <a:stretch/>
        </p:blipFill>
        <p:spPr bwMode="auto">
          <a:xfrm>
            <a:off x="3347864" y="4005064"/>
            <a:ext cx="4248472" cy="258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LPEP </a:t>
            </a:r>
            <a:r>
              <a:rPr lang="de-CH" dirty="0" err="1" smtClean="0"/>
              <a:t>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 smtClean="0"/>
              <a:t>Mostly</a:t>
            </a:r>
            <a:r>
              <a:rPr lang="de-CH" dirty="0" smtClean="0"/>
              <a:t> </a:t>
            </a:r>
            <a:r>
              <a:rPr lang="de-CH" dirty="0" err="1" smtClean="0"/>
              <a:t>highly</a:t>
            </a:r>
            <a:r>
              <a:rPr lang="de-CH" dirty="0" smtClean="0"/>
              <a:t> </a:t>
            </a:r>
            <a:r>
              <a:rPr lang="de-CH" dirty="0" err="1" smtClean="0"/>
              <a:t>endemic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endParaRPr lang="de-CH" dirty="0" smtClean="0"/>
          </a:p>
          <a:p>
            <a:r>
              <a:rPr lang="de-CH" dirty="0" err="1" smtClean="0"/>
              <a:t>Various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</a:t>
            </a:r>
          </a:p>
          <a:p>
            <a:r>
              <a:rPr lang="de-CH" dirty="0" smtClean="0"/>
              <a:t>Different </a:t>
            </a:r>
            <a:r>
              <a:rPr lang="de-CH" dirty="0" err="1" smtClean="0"/>
              <a:t>approaches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contact</a:t>
            </a:r>
            <a:r>
              <a:rPr lang="de-CH" dirty="0" smtClean="0"/>
              <a:t> </a:t>
            </a:r>
            <a:r>
              <a:rPr lang="de-CH" dirty="0" err="1" smtClean="0"/>
              <a:t>tracing</a:t>
            </a:r>
            <a:r>
              <a:rPr lang="de-CH" dirty="0" smtClean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/>
              <a:t>Regular </a:t>
            </a:r>
            <a:r>
              <a:rPr lang="de-CH" dirty="0" err="1" smtClean="0"/>
              <a:t>approach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workers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community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volunteers</a:t>
            </a:r>
            <a:r>
              <a:rPr lang="de-CH" dirty="0" smtClean="0"/>
              <a:t> </a:t>
            </a:r>
            <a:r>
              <a:rPr lang="de-CH" dirty="0" err="1" smtClean="0"/>
              <a:t>identify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screen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according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definitions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err="1" smtClean="0"/>
              <a:t>Blanket</a:t>
            </a:r>
            <a:r>
              <a:rPr lang="de-CH" dirty="0" smtClean="0"/>
              <a:t> </a:t>
            </a:r>
            <a:r>
              <a:rPr lang="de-CH" dirty="0" err="1" smtClean="0"/>
              <a:t>approach</a:t>
            </a:r>
            <a:r>
              <a:rPr lang="de-CH" dirty="0" smtClean="0"/>
              <a:t>, </a:t>
            </a:r>
            <a:r>
              <a:rPr lang="de-CH" dirty="0" err="1" smtClean="0"/>
              <a:t>treating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population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an </a:t>
            </a:r>
            <a:r>
              <a:rPr lang="de-CH" dirty="0" err="1" smtClean="0"/>
              <a:t>entire</a:t>
            </a:r>
            <a:r>
              <a:rPr lang="de-CH" dirty="0" smtClean="0"/>
              <a:t> </a:t>
            </a:r>
            <a:r>
              <a:rPr lang="de-CH" dirty="0" err="1" smtClean="0"/>
              <a:t>village</a:t>
            </a:r>
            <a:r>
              <a:rPr lang="de-CH" dirty="0" smtClean="0"/>
              <a:t> (Lingat) on a </a:t>
            </a:r>
            <a:r>
              <a:rPr lang="de-CH" dirty="0" err="1" smtClean="0"/>
              <a:t>highly</a:t>
            </a:r>
            <a:r>
              <a:rPr lang="de-CH" dirty="0" smtClean="0"/>
              <a:t> </a:t>
            </a:r>
            <a:r>
              <a:rPr lang="de-CH" dirty="0" err="1" smtClean="0"/>
              <a:t>endemic</a:t>
            </a:r>
            <a:r>
              <a:rPr lang="de-CH" dirty="0" smtClean="0"/>
              <a:t> </a:t>
            </a:r>
            <a:r>
              <a:rPr lang="de-CH" dirty="0" err="1" smtClean="0"/>
              <a:t>island</a:t>
            </a:r>
            <a:r>
              <a:rPr lang="de-CH" dirty="0" smtClean="0"/>
              <a:t> (</a:t>
            </a:r>
            <a:r>
              <a:rPr lang="de-CH" dirty="0" err="1" smtClean="0"/>
              <a:t>Indonesia</a:t>
            </a:r>
            <a:r>
              <a:rPr lang="de-CH" dirty="0" smtClean="0"/>
              <a:t>)</a:t>
            </a:r>
            <a:endParaRPr lang="de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/>
              <a:t>Drives, a fix </a:t>
            </a:r>
            <a:r>
              <a:rPr lang="de-CH" dirty="0" err="1" smtClean="0"/>
              <a:t>team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experts</a:t>
            </a:r>
            <a:r>
              <a:rPr lang="de-CH" dirty="0" smtClean="0"/>
              <a:t> </a:t>
            </a:r>
            <a:r>
              <a:rPr lang="de-CH" dirty="0" err="1" smtClean="0"/>
              <a:t>traces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screens</a:t>
            </a:r>
            <a:r>
              <a:rPr lang="de-CH" dirty="0" smtClean="0"/>
              <a:t> all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in a </a:t>
            </a:r>
            <a:r>
              <a:rPr lang="de-CH" dirty="0" err="1" smtClean="0"/>
              <a:t>certain</a:t>
            </a:r>
            <a:r>
              <a:rPr lang="de-CH" dirty="0" smtClean="0"/>
              <a:t> (</a:t>
            </a:r>
            <a:r>
              <a:rPr lang="de-CH" dirty="0" err="1" smtClean="0"/>
              <a:t>Cambodia</a:t>
            </a:r>
            <a:r>
              <a:rPr lang="de-CH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 deck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sz="2800" dirty="0" err="1" smtClean="0"/>
              <a:t>Before</a:t>
            </a:r>
            <a:r>
              <a:rPr lang="de-CH" sz="2800" dirty="0" smtClean="0"/>
              <a:t> </a:t>
            </a:r>
            <a:r>
              <a:rPr lang="de-CH" sz="2800" dirty="0" err="1" smtClean="0"/>
              <a:t>use</a:t>
            </a:r>
            <a:r>
              <a:rPr lang="de-CH" sz="2800" dirty="0" smtClean="0"/>
              <a:t>, </a:t>
            </a:r>
            <a:r>
              <a:rPr lang="de-CH" sz="2800" dirty="0" err="1" smtClean="0"/>
              <a:t>adapt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presentation</a:t>
            </a:r>
            <a:r>
              <a:rPr lang="de-CH" sz="2800" dirty="0" smtClean="0"/>
              <a:t> </a:t>
            </a:r>
            <a:r>
              <a:rPr lang="de-CH" sz="2800" dirty="0" err="1" smtClean="0"/>
              <a:t>to</a:t>
            </a:r>
            <a:r>
              <a:rPr lang="de-CH" sz="2800" dirty="0" smtClean="0"/>
              <a:t> </a:t>
            </a:r>
            <a:r>
              <a:rPr lang="de-CH" sz="2800" dirty="0" err="1" smtClean="0"/>
              <a:t>your</a:t>
            </a:r>
            <a:r>
              <a:rPr lang="de-CH" sz="2800" dirty="0" smtClean="0"/>
              <a:t> </a:t>
            </a:r>
            <a:r>
              <a:rPr lang="de-CH" sz="2800" dirty="0" err="1" smtClean="0"/>
              <a:t>country</a:t>
            </a:r>
            <a:r>
              <a:rPr lang="de-CH" sz="2800" dirty="0" smtClean="0"/>
              <a:t> </a:t>
            </a:r>
            <a:r>
              <a:rPr lang="de-CH" sz="2800" dirty="0" err="1" smtClean="0"/>
              <a:t>specific</a:t>
            </a:r>
            <a:r>
              <a:rPr lang="de-CH" sz="2800" dirty="0" smtClean="0"/>
              <a:t> </a:t>
            </a:r>
            <a:r>
              <a:rPr lang="de-CH" sz="2800" dirty="0" err="1" smtClean="0"/>
              <a:t>situation</a:t>
            </a:r>
            <a:r>
              <a:rPr lang="de-CH" sz="2800" dirty="0" smtClean="0"/>
              <a:t>. </a:t>
            </a:r>
          </a:p>
          <a:p>
            <a:pPr marL="0" indent="0">
              <a:buNone/>
            </a:pPr>
            <a:r>
              <a:rPr lang="de-CH" sz="2800" dirty="0" smtClean="0"/>
              <a:t>Review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colored</a:t>
            </a:r>
            <a:r>
              <a:rPr lang="de-CH" sz="2800" dirty="0" smtClean="0"/>
              <a:t> </a:t>
            </a:r>
            <a:r>
              <a:rPr lang="de-CH" sz="2800" dirty="0" err="1" smtClean="0"/>
              <a:t>text</a:t>
            </a:r>
            <a:r>
              <a:rPr lang="de-CH" sz="2800" dirty="0" smtClean="0"/>
              <a:t> </a:t>
            </a:r>
            <a:r>
              <a:rPr lang="de-CH" sz="2800" dirty="0" err="1" smtClean="0"/>
              <a:t>and</a:t>
            </a:r>
            <a:r>
              <a:rPr lang="de-CH" sz="2800" dirty="0" smtClean="0"/>
              <a:t> </a:t>
            </a:r>
            <a:r>
              <a:rPr lang="de-CH" sz="2800" dirty="0" err="1" smtClean="0"/>
              <a:t>edit</a:t>
            </a:r>
            <a:r>
              <a:rPr lang="de-CH" sz="2800" dirty="0" smtClean="0"/>
              <a:t> </a:t>
            </a:r>
            <a:r>
              <a:rPr lang="de-CH" sz="2800" dirty="0" err="1" smtClean="0"/>
              <a:t>it</a:t>
            </a:r>
            <a:r>
              <a:rPr lang="de-CH" sz="2800" dirty="0" smtClean="0"/>
              <a:t>:</a:t>
            </a:r>
          </a:p>
          <a:p>
            <a:r>
              <a:rPr lang="de-CH" sz="2800" dirty="0" err="1" smtClean="0">
                <a:solidFill>
                  <a:srgbClr val="00B050"/>
                </a:solidFill>
              </a:rPr>
              <a:t>Selection</a:t>
            </a:r>
            <a:r>
              <a:rPr lang="de-CH" sz="2800" dirty="0" smtClean="0">
                <a:solidFill>
                  <a:srgbClr val="00B050"/>
                </a:solidFill>
              </a:rPr>
              <a:t>: «i», «ii», «iii» </a:t>
            </a:r>
            <a:r>
              <a:rPr lang="de-CH" sz="2800" dirty="0" err="1" smtClean="0">
                <a:solidFill>
                  <a:srgbClr val="00B050"/>
                </a:solidFill>
              </a:rPr>
              <a:t>etc</a:t>
            </a:r>
            <a:r>
              <a:rPr lang="de-CH" sz="2800" dirty="0">
                <a:solidFill>
                  <a:srgbClr val="00B050"/>
                </a:solidFill>
              </a:rPr>
              <a:t>: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choose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the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appropriate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answer</a:t>
            </a:r>
            <a:r>
              <a:rPr lang="de-CH" sz="2800" dirty="0" smtClean="0">
                <a:solidFill>
                  <a:srgbClr val="00B050"/>
                </a:solidFill>
              </a:rPr>
              <a:t> (</a:t>
            </a:r>
            <a:r>
              <a:rPr lang="de-CH" sz="2800" dirty="0" err="1" smtClean="0">
                <a:solidFill>
                  <a:srgbClr val="00B050"/>
                </a:solidFill>
              </a:rPr>
              <a:t>delete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the</a:t>
            </a:r>
            <a:r>
              <a:rPr lang="de-CH" sz="2800" dirty="0" smtClean="0">
                <a:solidFill>
                  <a:srgbClr val="00B050"/>
                </a:solidFill>
              </a:rPr>
              <a:t> </a:t>
            </a:r>
            <a:r>
              <a:rPr lang="de-CH" sz="2800" dirty="0" err="1" smtClean="0">
                <a:solidFill>
                  <a:srgbClr val="00B050"/>
                </a:solidFill>
              </a:rPr>
              <a:t>others</a:t>
            </a:r>
            <a:r>
              <a:rPr lang="de-CH" sz="2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de-CH" sz="2800" dirty="0" smtClean="0">
                <a:solidFill>
                  <a:srgbClr val="00B0F0"/>
                </a:solidFill>
              </a:rPr>
              <a:t>Addition: «__», </a:t>
            </a:r>
            <a:r>
              <a:rPr lang="de-CH" sz="2800" dirty="0" err="1" smtClean="0">
                <a:solidFill>
                  <a:srgbClr val="00B0F0"/>
                </a:solidFill>
              </a:rPr>
              <a:t>insert</a:t>
            </a:r>
            <a:r>
              <a:rPr lang="de-CH" sz="2800" dirty="0" smtClean="0">
                <a:solidFill>
                  <a:srgbClr val="00B0F0"/>
                </a:solidFill>
              </a:rPr>
              <a:t> </a:t>
            </a:r>
            <a:r>
              <a:rPr lang="de-CH" sz="2800" dirty="0" err="1" smtClean="0">
                <a:solidFill>
                  <a:srgbClr val="00B0F0"/>
                </a:solidFill>
              </a:rPr>
              <a:t>the</a:t>
            </a:r>
            <a:r>
              <a:rPr lang="de-CH" sz="2800" dirty="0" smtClean="0">
                <a:solidFill>
                  <a:srgbClr val="00B0F0"/>
                </a:solidFill>
              </a:rPr>
              <a:t> </a:t>
            </a:r>
            <a:r>
              <a:rPr lang="de-CH" sz="2800" dirty="0" err="1" smtClean="0">
                <a:solidFill>
                  <a:srgbClr val="00B0F0"/>
                </a:solidFill>
              </a:rPr>
              <a:t>appropriate</a:t>
            </a:r>
            <a:r>
              <a:rPr lang="de-CH" sz="2800" dirty="0">
                <a:solidFill>
                  <a:srgbClr val="00B0F0"/>
                </a:solidFill>
              </a:rPr>
              <a:t> </a:t>
            </a:r>
            <a:r>
              <a:rPr lang="de-CH" sz="2800" dirty="0" err="1" smtClean="0">
                <a:solidFill>
                  <a:srgbClr val="00B0F0"/>
                </a:solidFill>
              </a:rPr>
              <a:t>number</a:t>
            </a:r>
            <a:r>
              <a:rPr lang="de-CH" sz="2800" dirty="0" smtClean="0">
                <a:solidFill>
                  <a:srgbClr val="00B0F0"/>
                </a:solidFill>
              </a:rPr>
              <a:t>/</a:t>
            </a:r>
            <a:r>
              <a:rPr lang="de-CH" sz="2800" dirty="0" err="1" smtClean="0">
                <a:solidFill>
                  <a:srgbClr val="00B0F0"/>
                </a:solidFill>
              </a:rPr>
              <a:t>word</a:t>
            </a:r>
            <a:endParaRPr lang="de-CH" sz="2800" dirty="0" smtClean="0">
              <a:solidFill>
                <a:srgbClr val="00B0F0"/>
              </a:solidFill>
            </a:endParaRPr>
          </a:p>
          <a:p>
            <a:r>
              <a:rPr lang="de-CH" sz="2800" dirty="0" smtClean="0">
                <a:solidFill>
                  <a:srgbClr val="7030A0"/>
                </a:solidFill>
              </a:rPr>
              <a:t>Suggestion/</a:t>
            </a:r>
            <a:r>
              <a:rPr lang="de-CH" sz="2800" dirty="0" err="1" smtClean="0">
                <a:solidFill>
                  <a:srgbClr val="7030A0"/>
                </a:solidFill>
              </a:rPr>
              <a:t>comment</a:t>
            </a:r>
            <a:r>
              <a:rPr lang="de-CH" sz="2800" dirty="0" smtClean="0">
                <a:solidFill>
                  <a:srgbClr val="7030A0"/>
                </a:solidFill>
              </a:rPr>
              <a:t>: </a:t>
            </a:r>
            <a:r>
              <a:rPr lang="de-CH" sz="2800" dirty="0" err="1" smtClean="0">
                <a:solidFill>
                  <a:srgbClr val="7030A0"/>
                </a:solidFill>
              </a:rPr>
              <a:t>can</a:t>
            </a:r>
            <a:r>
              <a:rPr lang="de-CH" sz="2800" dirty="0" smtClean="0">
                <a:solidFill>
                  <a:srgbClr val="7030A0"/>
                </a:solidFill>
              </a:rPr>
              <a:t> </a:t>
            </a:r>
            <a:r>
              <a:rPr lang="de-CH" sz="2800" dirty="0" err="1" smtClean="0">
                <a:solidFill>
                  <a:srgbClr val="7030A0"/>
                </a:solidFill>
              </a:rPr>
              <a:t>be</a:t>
            </a:r>
            <a:r>
              <a:rPr lang="de-CH" sz="2800" dirty="0" smtClean="0">
                <a:solidFill>
                  <a:srgbClr val="7030A0"/>
                </a:solidFill>
              </a:rPr>
              <a:t> </a:t>
            </a:r>
            <a:r>
              <a:rPr lang="de-CH" sz="2800" dirty="0" err="1" smtClean="0">
                <a:solidFill>
                  <a:srgbClr val="7030A0"/>
                </a:solidFill>
              </a:rPr>
              <a:t>deleted</a:t>
            </a:r>
            <a:r>
              <a:rPr lang="de-CH" sz="2800" dirty="0" smtClean="0">
                <a:solidFill>
                  <a:srgbClr val="7030A0"/>
                </a:solidFill>
              </a:rPr>
              <a:t> </a:t>
            </a:r>
            <a:r>
              <a:rPr lang="de-CH" sz="2800" dirty="0" err="1" smtClean="0">
                <a:solidFill>
                  <a:srgbClr val="7030A0"/>
                </a:solidFill>
              </a:rPr>
              <a:t>if</a:t>
            </a:r>
            <a:r>
              <a:rPr lang="de-CH" sz="2800" dirty="0" smtClean="0">
                <a:solidFill>
                  <a:srgbClr val="7030A0"/>
                </a:solidFill>
              </a:rPr>
              <a:t> not </a:t>
            </a:r>
            <a:r>
              <a:rPr lang="de-CH" sz="2800" dirty="0" err="1" smtClean="0">
                <a:solidFill>
                  <a:srgbClr val="7030A0"/>
                </a:solidFill>
              </a:rPr>
              <a:t>appropriate</a:t>
            </a:r>
            <a:r>
              <a:rPr lang="de-CH" sz="2800" dirty="0" smtClean="0">
                <a:solidFill>
                  <a:srgbClr val="7030A0"/>
                </a:solidFill>
              </a:rPr>
              <a:t> </a:t>
            </a:r>
            <a:r>
              <a:rPr lang="de-CH" sz="2800" dirty="0" err="1" smtClean="0">
                <a:solidFill>
                  <a:srgbClr val="7030A0"/>
                </a:solidFill>
              </a:rPr>
              <a:t>for</a:t>
            </a:r>
            <a:r>
              <a:rPr lang="de-CH" sz="2800" dirty="0" smtClean="0">
                <a:solidFill>
                  <a:srgbClr val="7030A0"/>
                </a:solidFill>
              </a:rPr>
              <a:t> a </a:t>
            </a:r>
            <a:r>
              <a:rPr lang="de-CH" sz="2800" dirty="0" err="1" smtClean="0">
                <a:solidFill>
                  <a:srgbClr val="7030A0"/>
                </a:solidFill>
              </a:rPr>
              <a:t>given</a:t>
            </a:r>
            <a:r>
              <a:rPr lang="de-CH" sz="2800" dirty="0" smtClean="0">
                <a:solidFill>
                  <a:srgbClr val="7030A0"/>
                </a:solidFill>
              </a:rPr>
              <a:t> </a:t>
            </a:r>
            <a:r>
              <a:rPr lang="de-CH" sz="2800" dirty="0" err="1" smtClean="0">
                <a:solidFill>
                  <a:srgbClr val="7030A0"/>
                </a:solidFill>
              </a:rPr>
              <a:t>setting</a:t>
            </a:r>
            <a:endParaRPr lang="de-CH" sz="2800" dirty="0" smtClean="0">
              <a:solidFill>
                <a:srgbClr val="7030A0"/>
              </a:solidFill>
            </a:endParaRPr>
          </a:p>
          <a:p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Pictures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updated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reflect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country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situation</a:t>
            </a:r>
            <a:endParaRPr lang="de-CH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Choose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slide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corporate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identity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insert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800" dirty="0" err="1" smtClean="0">
                <a:solidFill>
                  <a:schemeClr val="bg1">
                    <a:lumMod val="50000"/>
                  </a:schemeClr>
                </a:solidFill>
              </a:rPr>
              <a:t>logos</a:t>
            </a:r>
            <a:r>
              <a:rPr lang="de-CH" sz="2800" dirty="0" smtClean="0">
                <a:solidFill>
                  <a:schemeClr val="bg1">
                    <a:lumMod val="50000"/>
                  </a:schemeClr>
                </a:solidFill>
              </a:rPr>
              <a:t> etc.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LPEP- </a:t>
            </a:r>
            <a:r>
              <a:rPr lang="de-CH" dirty="0" err="1" smtClean="0"/>
              <a:t>activity</a:t>
            </a:r>
            <a:r>
              <a:rPr lang="de-CH" dirty="0" smtClean="0"/>
              <a:t> </a:t>
            </a:r>
            <a:r>
              <a:rPr lang="de-CH" dirty="0" err="1" smtClean="0"/>
              <a:t>flow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113582"/>
              </p:ext>
            </p:extLst>
          </p:nvPr>
        </p:nvGraphicFramePr>
        <p:xfrm>
          <a:off x="251520" y="1268760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LPEP- </a:t>
            </a:r>
            <a:r>
              <a:rPr lang="de-CH" dirty="0" err="1" smtClean="0"/>
              <a:t>contact</a:t>
            </a:r>
            <a:r>
              <a:rPr lang="de-CH" dirty="0" smtClean="0"/>
              <a:t> </a:t>
            </a:r>
            <a:r>
              <a:rPr lang="de-CH" dirty="0" err="1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various</a:t>
            </a:r>
            <a:r>
              <a:rPr lang="de-CH" dirty="0" smtClean="0"/>
              <a:t> </a:t>
            </a:r>
            <a:r>
              <a:rPr lang="de-CH" dirty="0" err="1" smtClean="0"/>
              <a:t>settings</a:t>
            </a:r>
            <a:r>
              <a:rPr lang="de-CH" dirty="0" smtClean="0"/>
              <a:t> different </a:t>
            </a:r>
            <a:r>
              <a:rPr lang="de-CH" dirty="0" err="1" smtClean="0"/>
              <a:t>contact</a:t>
            </a:r>
            <a:r>
              <a:rPr lang="de-CH" dirty="0" smtClean="0"/>
              <a:t> </a:t>
            </a:r>
            <a:r>
              <a:rPr lang="de-CH" dirty="0" err="1" smtClean="0"/>
              <a:t>definition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applied</a:t>
            </a:r>
            <a:r>
              <a:rPr lang="de-CH" dirty="0" smtClean="0"/>
              <a:t> </a:t>
            </a:r>
            <a:r>
              <a:rPr lang="de-CH" dirty="0" err="1" smtClean="0"/>
              <a:t>depending</a:t>
            </a:r>
            <a:r>
              <a:rPr lang="de-CH" dirty="0" smtClean="0"/>
              <a:t> on </a:t>
            </a:r>
            <a:r>
              <a:rPr lang="de-CH" dirty="0" err="1" smtClean="0"/>
              <a:t>resources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presumed</a:t>
            </a:r>
            <a:r>
              <a:rPr lang="de-CH" dirty="0" smtClean="0"/>
              <a:t> </a:t>
            </a:r>
            <a:r>
              <a:rPr lang="de-CH" dirty="0" err="1" smtClean="0"/>
              <a:t>acceptance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intervention</a:t>
            </a:r>
            <a:r>
              <a:rPr lang="de-CH" dirty="0" smtClean="0"/>
              <a:t>:</a:t>
            </a:r>
          </a:p>
          <a:p>
            <a:r>
              <a:rPr lang="de-CH" b="1" dirty="0" err="1" smtClean="0"/>
              <a:t>Household</a:t>
            </a:r>
            <a:r>
              <a:rPr lang="de-CH" b="1" dirty="0" smtClean="0"/>
              <a:t> </a:t>
            </a:r>
            <a:r>
              <a:rPr lang="de-CH" b="1" dirty="0" err="1" smtClean="0"/>
              <a:t>contacts</a:t>
            </a:r>
            <a:r>
              <a:rPr lang="de-CH" b="1" dirty="0" smtClean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living</a:t>
            </a:r>
            <a:r>
              <a:rPr lang="de-CH" dirty="0" smtClean="0"/>
              <a:t> </a:t>
            </a:r>
            <a:r>
              <a:rPr lang="de-CH" dirty="0" err="1" smtClean="0"/>
              <a:t>under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same </a:t>
            </a:r>
            <a:r>
              <a:rPr lang="de-CH" dirty="0" err="1" smtClean="0"/>
              <a:t>roof</a:t>
            </a:r>
            <a:r>
              <a:rPr lang="de-CH" dirty="0" smtClean="0"/>
              <a:t>,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same </a:t>
            </a:r>
            <a:r>
              <a:rPr lang="de-CH" dirty="0" err="1" smtClean="0"/>
              <a:t>kitchen</a:t>
            </a:r>
            <a:r>
              <a:rPr lang="de-CH" dirty="0" smtClean="0"/>
              <a:t>)</a:t>
            </a:r>
          </a:p>
          <a:p>
            <a:r>
              <a:rPr lang="de-CH" b="1" dirty="0" err="1" smtClean="0"/>
              <a:t>Neighbor</a:t>
            </a:r>
            <a:r>
              <a:rPr lang="de-CH" b="1" dirty="0" smtClean="0"/>
              <a:t> </a:t>
            </a:r>
            <a:r>
              <a:rPr lang="de-CH" b="1" dirty="0" err="1" smtClean="0"/>
              <a:t>contacts</a:t>
            </a:r>
            <a:r>
              <a:rPr lang="de-CH" dirty="0" smtClean="0"/>
              <a:t>,</a:t>
            </a:r>
            <a:r>
              <a:rPr lang="en-GB" dirty="0" smtClean="0"/>
              <a:t> all people living in a defined vicinity of the index patient (e.g. 5 surrounding houses)</a:t>
            </a:r>
          </a:p>
          <a:p>
            <a:r>
              <a:rPr lang="de-CH" b="1" dirty="0" err="1" smtClean="0"/>
              <a:t>Social</a:t>
            </a:r>
            <a:r>
              <a:rPr lang="de-CH" b="1" dirty="0" smtClean="0"/>
              <a:t> </a:t>
            </a:r>
            <a:r>
              <a:rPr lang="de-CH" b="1" dirty="0" err="1" smtClean="0"/>
              <a:t>contacts</a:t>
            </a:r>
            <a:r>
              <a:rPr lang="en-GB" dirty="0" smtClean="0"/>
              <a:t>, </a:t>
            </a:r>
            <a:r>
              <a:rPr lang="en-GB" dirty="0"/>
              <a:t>people who spend </a:t>
            </a:r>
            <a:r>
              <a:rPr lang="en-GB" dirty="0" smtClean="0"/>
              <a:t>a defined amount of time </a:t>
            </a:r>
            <a:r>
              <a:rPr lang="en-GB" dirty="0"/>
              <a:t>per week with the index </a:t>
            </a:r>
            <a:r>
              <a:rPr lang="en-GB" dirty="0" smtClean="0"/>
              <a:t>patient </a:t>
            </a:r>
            <a:r>
              <a:rPr lang="en-GB" dirty="0"/>
              <a:t>(example: school mates, office colleagues, social gathering i.e. fellow worshippers)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de-CH" b="1" dirty="0" smtClean="0"/>
              <a:t>Limited </a:t>
            </a:r>
            <a:r>
              <a:rPr lang="de-CH" b="1" dirty="0" err="1" smtClean="0"/>
              <a:t>population</a:t>
            </a:r>
            <a:r>
              <a:rPr lang="de-CH" b="1" dirty="0" smtClean="0"/>
              <a:t> </a:t>
            </a:r>
            <a:r>
              <a:rPr lang="de-CH" b="1" dirty="0" err="1" smtClean="0"/>
              <a:t>survey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LPEP- </a:t>
            </a:r>
            <a:r>
              <a:rPr lang="de-CH" dirty="0" err="1" smtClean="0"/>
              <a:t>interim</a:t>
            </a:r>
            <a:r>
              <a:rPr lang="de-CH" dirty="0" smtClean="0"/>
              <a:t> </a:t>
            </a:r>
            <a:r>
              <a:rPr lang="de-CH" dirty="0" err="1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High </a:t>
            </a:r>
            <a:r>
              <a:rPr lang="de-CH" dirty="0" err="1" smtClean="0"/>
              <a:t>acceptance</a:t>
            </a:r>
            <a:r>
              <a:rPr lang="de-CH" dirty="0" smtClean="0"/>
              <a:t> </a:t>
            </a:r>
            <a:r>
              <a:rPr lang="de-CH" dirty="0" err="1" smtClean="0"/>
              <a:t>among</a:t>
            </a:r>
            <a:r>
              <a:rPr lang="de-CH" dirty="0" smtClean="0"/>
              <a:t> </a:t>
            </a:r>
            <a:r>
              <a:rPr lang="de-CH" dirty="0" err="1" smtClean="0"/>
              <a:t>index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, </a:t>
            </a:r>
            <a:r>
              <a:rPr lang="de-CH" dirty="0" err="1" smtClean="0"/>
              <a:t>contacts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personnel</a:t>
            </a:r>
            <a:endParaRPr lang="de-CH" dirty="0" smtClean="0"/>
          </a:p>
          <a:p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adverse</a:t>
            </a:r>
            <a:r>
              <a:rPr lang="de-CH" dirty="0" smtClean="0"/>
              <a:t> </a:t>
            </a:r>
            <a:r>
              <a:rPr lang="de-CH" dirty="0" err="1" smtClean="0"/>
              <a:t>reactions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SDR </a:t>
            </a:r>
            <a:r>
              <a:rPr lang="de-CH" dirty="0" err="1" smtClean="0"/>
              <a:t>among</a:t>
            </a:r>
            <a:r>
              <a:rPr lang="de-CH" dirty="0" smtClean="0"/>
              <a:t> 109,727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meeting</a:t>
            </a:r>
            <a:r>
              <a:rPr lang="de-CH" dirty="0" smtClean="0"/>
              <a:t> </a:t>
            </a:r>
            <a:r>
              <a:rPr lang="de-CH" dirty="0" err="1" smtClean="0"/>
              <a:t>inclusion</a:t>
            </a:r>
            <a:r>
              <a:rPr lang="de-CH" dirty="0" smtClean="0"/>
              <a:t> </a:t>
            </a:r>
            <a:r>
              <a:rPr lang="de-CH" dirty="0" err="1" smtClean="0"/>
              <a:t>criteria</a:t>
            </a:r>
            <a:endParaRPr lang="de-CH" dirty="0" smtClean="0"/>
          </a:p>
          <a:p>
            <a:r>
              <a:rPr lang="de-CH" dirty="0" err="1" smtClean="0"/>
              <a:t>Feasible</a:t>
            </a:r>
            <a:r>
              <a:rPr lang="de-CH" dirty="0" smtClean="0"/>
              <a:t> in diverse </a:t>
            </a:r>
            <a:r>
              <a:rPr lang="de-CH" dirty="0" err="1" smtClean="0"/>
              <a:t>settings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different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epidemiology</a:t>
            </a:r>
            <a:endParaRPr lang="de-CH" dirty="0" smtClean="0"/>
          </a:p>
          <a:p>
            <a:r>
              <a:rPr lang="de-CH" dirty="0" smtClean="0"/>
              <a:t>406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identified</a:t>
            </a:r>
            <a:endParaRPr lang="de-CH" dirty="0" smtClean="0"/>
          </a:p>
          <a:p>
            <a:r>
              <a:rPr lang="de-CH" dirty="0" err="1" smtClean="0"/>
              <a:t>Invigorated</a:t>
            </a:r>
            <a:r>
              <a:rPr lang="de-CH" dirty="0" smtClean="0"/>
              <a:t> </a:t>
            </a:r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endParaRPr lang="de-CH" dirty="0" smtClean="0"/>
          </a:p>
          <a:p>
            <a:pPr marL="0" indent="0" algn="ctr">
              <a:buNone/>
            </a:pPr>
            <a:r>
              <a:rPr lang="de-CH" i="1" dirty="0"/>
              <a:t> </a:t>
            </a:r>
            <a:r>
              <a:rPr lang="de-CH" i="1" dirty="0" smtClean="0"/>
              <a:t>  Steinmann et al. </a:t>
            </a:r>
            <a:r>
              <a:rPr lang="de-CH" i="1" dirty="0" err="1" smtClean="0"/>
              <a:t>Leprosy</a:t>
            </a:r>
            <a:r>
              <a:rPr lang="de-CH" i="1" dirty="0" smtClean="0"/>
              <a:t> Review 2018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Ethical</a:t>
            </a:r>
            <a:r>
              <a:rPr lang="de-CH" dirty="0" smtClean="0"/>
              <a:t> </a:t>
            </a:r>
            <a:r>
              <a:rPr lang="de-CH" dirty="0" err="1" smtClean="0"/>
              <a:t>consideration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newly diagnosed leprosy patient is informed about </a:t>
            </a:r>
            <a:r>
              <a:rPr lang="en-US" dirty="0" smtClean="0"/>
              <a:t>leprosy PEP activities </a:t>
            </a:r>
            <a:r>
              <a:rPr lang="en-US" dirty="0"/>
              <a:t>and is asked to consent the disclosure of his/her disease status to contacts. This process is of high importance and needs special attention in areas with high stigmatization of leprosy.</a:t>
            </a:r>
          </a:p>
          <a:p>
            <a:r>
              <a:rPr lang="en-GB" dirty="0"/>
              <a:t>SDR-PEP administration is </a:t>
            </a:r>
            <a:r>
              <a:rPr lang="en-GB" dirty="0" smtClean="0"/>
              <a:t>a tool </a:t>
            </a:r>
            <a:r>
              <a:rPr lang="en-GB" dirty="0"/>
              <a:t>that can successfully reduce the risk of developing disease </a:t>
            </a:r>
            <a:r>
              <a:rPr lang="en-GB" dirty="0" smtClean="0"/>
              <a:t>and is advised </a:t>
            </a:r>
            <a:r>
              <a:rPr lang="en-GB" dirty="0"/>
              <a:t>by WHO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7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WHO global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609"/>
            <a:ext cx="4834880" cy="4577851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WHO </a:t>
            </a:r>
            <a:r>
              <a:rPr lang="de-CH" dirty="0" err="1"/>
              <a:t>recommends</a:t>
            </a:r>
            <a:r>
              <a:rPr lang="de-CH" dirty="0"/>
              <a:t> post-</a:t>
            </a:r>
            <a:r>
              <a:rPr lang="de-CH" dirty="0" err="1"/>
              <a:t>exposure</a:t>
            </a:r>
            <a:r>
              <a:rPr lang="de-CH" dirty="0"/>
              <a:t> </a:t>
            </a:r>
            <a:r>
              <a:rPr lang="de-CH" dirty="0" err="1"/>
              <a:t>prophylaxis</a:t>
            </a:r>
            <a:r>
              <a:rPr lang="de-CH" dirty="0"/>
              <a:t> (PEP) </a:t>
            </a:r>
            <a:r>
              <a:rPr lang="de-CH" dirty="0" err="1"/>
              <a:t>using</a:t>
            </a:r>
            <a:r>
              <a:rPr lang="de-CH" dirty="0"/>
              <a:t> SDR, after </a:t>
            </a:r>
            <a:r>
              <a:rPr lang="de-CH" dirty="0" err="1"/>
              <a:t>having</a:t>
            </a:r>
            <a:r>
              <a:rPr lang="de-CH" dirty="0"/>
              <a:t> </a:t>
            </a:r>
            <a:r>
              <a:rPr lang="de-CH" dirty="0" err="1"/>
              <a:t>seen</a:t>
            </a:r>
            <a:r>
              <a:rPr lang="de-CH" dirty="0"/>
              <a:t> </a:t>
            </a:r>
            <a:r>
              <a:rPr lang="de-CH" dirty="0" err="1"/>
              <a:t>preliminary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COLEP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LPEP </a:t>
            </a:r>
            <a:r>
              <a:rPr lang="de-CH" dirty="0" err="1" smtClean="0"/>
              <a:t>program</a:t>
            </a:r>
            <a:r>
              <a:rPr lang="de-CH" dirty="0" smtClean="0"/>
              <a:t> </a:t>
            </a:r>
            <a:r>
              <a:rPr lang="en-GB" u="sng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GB" u="sng" dirty="0">
                <a:solidFill>
                  <a:srgbClr val="00B0F0"/>
                </a:solidFill>
                <a:hlinkClick r:id="rId3"/>
              </a:rPr>
              <a:t>://www.who.int/iris/handle/10665/274127</a:t>
            </a:r>
            <a:endParaRPr lang="en-GB" u="sng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24</a:t>
            </a:fld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8609"/>
            <a:ext cx="3240360" cy="45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WHO global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guidelines recommend the use of single-dose rifampicin (SDR) as preventive treatment for </a:t>
            </a:r>
            <a:r>
              <a:rPr lang="en-US" i="1" dirty="0" smtClean="0"/>
              <a:t>adult </a:t>
            </a:r>
            <a:r>
              <a:rPr lang="en-US" i="1" dirty="0"/>
              <a:t>and child (2 years of age and above) contacts of leprosy patients, after excluding leprosy and </a:t>
            </a:r>
            <a:r>
              <a:rPr lang="en-US" i="1" dirty="0" smtClean="0"/>
              <a:t>tuberculosis </a:t>
            </a:r>
            <a:r>
              <a:rPr lang="en-US" i="1" dirty="0"/>
              <a:t>(TB) disease and in the absence of other </a:t>
            </a:r>
            <a:r>
              <a:rPr lang="en-US" i="1" dirty="0" smtClean="0"/>
              <a:t>contraindications…”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8609"/>
            <a:ext cx="3240360" cy="457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PEP - Minimal essential </a:t>
            </a:r>
            <a:r>
              <a:rPr lang="de-CH" dirty="0" err="1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ensure </a:t>
            </a:r>
            <a:r>
              <a:rPr lang="en-US" dirty="0" smtClean="0"/>
              <a:t>feasibility </a:t>
            </a:r>
            <a:r>
              <a:rPr lang="en-US" dirty="0"/>
              <a:t>and keep the additional work load for the integration of PEP into the national program activities as low as possible, a minimal essential dataset has been proposed by the LPEP Study </a:t>
            </a:r>
            <a:r>
              <a:rPr lang="en-US" dirty="0" smtClean="0"/>
              <a:t>Group 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Richardus</a:t>
            </a:r>
            <a:r>
              <a:rPr lang="en-US" dirty="0" smtClean="0"/>
              <a:t> in Leprosy Review 2018).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PEP </a:t>
            </a:r>
            <a:r>
              <a:rPr lang="de-CH" dirty="0"/>
              <a:t>minimal essential </a:t>
            </a:r>
            <a:r>
              <a:rPr lang="de-CH" dirty="0" err="1" smtClean="0"/>
              <a:t>data</a:t>
            </a:r>
            <a:r>
              <a:rPr lang="de-CH" dirty="0" smtClean="0"/>
              <a:t>- </a:t>
            </a:r>
            <a:br>
              <a:rPr lang="de-CH" dirty="0" smtClean="0"/>
            </a:br>
            <a:r>
              <a:rPr lang="de-CH" dirty="0" smtClean="0"/>
              <a:t>Index </a:t>
            </a:r>
            <a:r>
              <a:rPr lang="de-CH" dirty="0" err="1" smtClean="0"/>
              <a:t>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 smtClean="0"/>
              <a:t>The </a:t>
            </a:r>
            <a:r>
              <a:rPr lang="de-CH" dirty="0" err="1" smtClean="0"/>
              <a:t>following</a:t>
            </a:r>
            <a:r>
              <a:rPr lang="de-CH" dirty="0" smtClean="0"/>
              <a:t> </a:t>
            </a:r>
            <a:r>
              <a:rPr lang="de-CH" dirty="0" err="1" smtClean="0"/>
              <a:t>indicators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suggested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recorded</a:t>
            </a:r>
            <a:r>
              <a:rPr lang="de-CH" dirty="0" smtClean="0"/>
              <a:t>, </a:t>
            </a:r>
            <a:r>
              <a:rPr lang="de-CH" dirty="0" err="1"/>
              <a:t>if</a:t>
            </a:r>
            <a:r>
              <a:rPr lang="de-CH" dirty="0"/>
              <a:t> not </a:t>
            </a:r>
            <a:r>
              <a:rPr lang="de-CH" dirty="0" err="1" smtClean="0"/>
              <a:t>yet</a:t>
            </a:r>
            <a:r>
              <a:rPr lang="de-CH" dirty="0" smtClean="0"/>
              <a:t> </a:t>
            </a:r>
            <a:r>
              <a:rPr lang="de-CH" dirty="0" err="1" smtClean="0"/>
              <a:t>collected</a:t>
            </a:r>
            <a:r>
              <a:rPr lang="de-CH" dirty="0" smtClean="0"/>
              <a:t> </a:t>
            </a:r>
            <a:r>
              <a:rPr lang="de-CH" dirty="0" err="1"/>
              <a:t>routinely</a:t>
            </a:r>
            <a:r>
              <a:rPr lang="de-CH" dirty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assuming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WHO </a:t>
            </a:r>
            <a:r>
              <a:rPr lang="de-CH" dirty="0"/>
              <a:t>GLP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covering</a:t>
            </a:r>
            <a:r>
              <a:rPr lang="de-CH" dirty="0" smtClean="0"/>
              <a:t>: </a:t>
            </a:r>
            <a:r>
              <a:rPr lang="de-CH" dirty="0" err="1"/>
              <a:t>age</a:t>
            </a:r>
            <a:r>
              <a:rPr lang="de-CH" dirty="0"/>
              <a:t>, </a:t>
            </a:r>
            <a:r>
              <a:rPr lang="de-CH" dirty="0" err="1"/>
              <a:t>sex</a:t>
            </a:r>
            <a:r>
              <a:rPr lang="de-CH" dirty="0"/>
              <a:t>, </a:t>
            </a:r>
            <a:r>
              <a:rPr lang="de-CH" dirty="0" err="1"/>
              <a:t>leprosy</a:t>
            </a:r>
            <a:r>
              <a:rPr lang="de-CH" dirty="0"/>
              <a:t> </a:t>
            </a:r>
            <a:r>
              <a:rPr lang="de-CH" dirty="0" err="1"/>
              <a:t>classification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disability</a:t>
            </a:r>
            <a:r>
              <a:rPr lang="de-CH" dirty="0"/>
              <a:t> grade): </a:t>
            </a:r>
          </a:p>
          <a:p>
            <a:r>
              <a:rPr lang="de-CH" dirty="0"/>
              <a:t>1. </a:t>
            </a:r>
            <a:r>
              <a:rPr lang="de-CH" dirty="0" err="1"/>
              <a:t>mode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detection</a:t>
            </a:r>
            <a:r>
              <a:rPr lang="de-CH" dirty="0"/>
              <a:t> (</a:t>
            </a:r>
            <a:r>
              <a:rPr lang="de-CH" dirty="0" err="1"/>
              <a:t>active</a:t>
            </a:r>
            <a:r>
              <a:rPr lang="de-CH" dirty="0"/>
              <a:t>, passive) </a:t>
            </a:r>
          </a:p>
          <a:p>
            <a:r>
              <a:rPr lang="de-CH" dirty="0"/>
              <a:t>2. </a:t>
            </a:r>
            <a:r>
              <a:rPr lang="de-CH" dirty="0" err="1"/>
              <a:t>previous</a:t>
            </a:r>
            <a:r>
              <a:rPr lang="de-CH" dirty="0"/>
              <a:t> SDR (</a:t>
            </a:r>
            <a:r>
              <a:rPr lang="de-CH" dirty="0" err="1"/>
              <a:t>if</a:t>
            </a:r>
            <a:r>
              <a:rPr lang="de-CH" dirty="0"/>
              <a:t> </a:t>
            </a:r>
            <a:r>
              <a:rPr lang="de-CH" dirty="0" err="1"/>
              <a:t>known</a:t>
            </a:r>
            <a:r>
              <a:rPr lang="de-CH" dirty="0"/>
              <a:t>)</a:t>
            </a:r>
          </a:p>
          <a:p>
            <a:r>
              <a:rPr lang="de-CH" dirty="0"/>
              <a:t>3. </a:t>
            </a:r>
            <a:r>
              <a:rPr lang="de-CH" dirty="0" err="1"/>
              <a:t>presence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contacts</a:t>
            </a:r>
            <a:r>
              <a:rPr lang="de-CH" dirty="0"/>
              <a:t> </a:t>
            </a:r>
          </a:p>
          <a:p>
            <a:r>
              <a:rPr lang="de-CH" dirty="0"/>
              <a:t>4. </a:t>
            </a:r>
            <a:r>
              <a:rPr lang="de-CH" dirty="0" err="1">
                <a:solidFill>
                  <a:srgbClr val="7030A0"/>
                </a:solidFill>
              </a:rPr>
              <a:t>index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patient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consent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to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disclosure</a:t>
            </a:r>
            <a:r>
              <a:rPr lang="de-CH" dirty="0">
                <a:solidFill>
                  <a:srgbClr val="7030A0"/>
                </a:solidFill>
              </a:rPr>
              <a:t> (</a:t>
            </a:r>
            <a:r>
              <a:rPr lang="de-CH" dirty="0" err="1">
                <a:solidFill>
                  <a:srgbClr val="7030A0"/>
                </a:solidFill>
              </a:rPr>
              <a:t>if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needed</a:t>
            </a:r>
            <a:r>
              <a:rPr lang="de-CH" dirty="0">
                <a:solidFill>
                  <a:srgbClr val="7030A0"/>
                </a:solidFill>
              </a:rPr>
              <a:t>)</a:t>
            </a:r>
          </a:p>
          <a:p>
            <a:r>
              <a:rPr lang="de-CH" dirty="0"/>
              <a:t>5. </a:t>
            </a:r>
            <a:r>
              <a:rPr lang="de-CH" dirty="0" err="1"/>
              <a:t>list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>
                <a:solidFill>
                  <a:srgbClr val="00B050"/>
                </a:solidFill>
              </a:rPr>
              <a:t>i-</a:t>
            </a:r>
            <a:r>
              <a:rPr lang="de-CH" dirty="0" err="1">
                <a:solidFill>
                  <a:srgbClr val="00B050"/>
                </a:solidFill>
              </a:rPr>
              <a:t>household</a:t>
            </a:r>
            <a:r>
              <a:rPr lang="de-CH" dirty="0">
                <a:solidFill>
                  <a:srgbClr val="00B050"/>
                </a:solidFill>
              </a:rPr>
              <a:t>, ii-</a:t>
            </a:r>
            <a:r>
              <a:rPr lang="de-CH" dirty="0" err="1">
                <a:solidFill>
                  <a:srgbClr val="00B050"/>
                </a:solidFill>
              </a:rPr>
              <a:t>neighbor</a:t>
            </a:r>
            <a:r>
              <a:rPr lang="de-CH" dirty="0">
                <a:solidFill>
                  <a:srgbClr val="00B050"/>
                </a:solidFill>
              </a:rPr>
              <a:t>, iii-community/</a:t>
            </a:r>
            <a:r>
              <a:rPr lang="de-CH" dirty="0" err="1">
                <a:solidFill>
                  <a:srgbClr val="00B050"/>
                </a:solidFill>
              </a:rPr>
              <a:t>social</a:t>
            </a:r>
            <a:r>
              <a:rPr lang="de-CH" dirty="0">
                <a:solidFill>
                  <a:srgbClr val="00B050"/>
                </a:solidFill>
              </a:rPr>
              <a:t>, iv-</a:t>
            </a:r>
            <a:r>
              <a:rPr lang="de-CH" dirty="0" err="1">
                <a:solidFill>
                  <a:srgbClr val="00B050"/>
                </a:solidFill>
              </a:rPr>
              <a:t>other</a:t>
            </a:r>
            <a:r>
              <a:rPr lang="de-CH" dirty="0"/>
              <a:t> </a:t>
            </a:r>
            <a:r>
              <a:rPr lang="de-CH" dirty="0" err="1"/>
              <a:t>contacts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their</a:t>
            </a:r>
            <a:r>
              <a:rPr lang="de-CH" dirty="0"/>
              <a:t>  </a:t>
            </a:r>
            <a:r>
              <a:rPr lang="de-CH" dirty="0" err="1"/>
              <a:t>details</a:t>
            </a:r>
            <a:r>
              <a:rPr lang="de-CH" dirty="0"/>
              <a:t> </a:t>
            </a:r>
            <a:r>
              <a:rPr lang="de-CH" dirty="0">
                <a:solidFill>
                  <a:srgbClr val="7030A0"/>
                </a:solidFill>
              </a:rPr>
              <a:t>(</a:t>
            </a:r>
            <a:r>
              <a:rPr lang="de-CH" dirty="0" err="1">
                <a:solidFill>
                  <a:srgbClr val="7030A0"/>
                </a:solidFill>
              </a:rPr>
              <a:t>address</a:t>
            </a:r>
            <a:r>
              <a:rPr lang="de-CH" dirty="0">
                <a:solidFill>
                  <a:srgbClr val="7030A0"/>
                </a:solidFill>
              </a:rPr>
              <a:t>/</a:t>
            </a:r>
            <a:r>
              <a:rPr lang="de-CH" dirty="0" err="1">
                <a:solidFill>
                  <a:srgbClr val="7030A0"/>
                </a:solidFill>
              </a:rPr>
              <a:t>phone</a:t>
            </a:r>
            <a:r>
              <a:rPr lang="de-CH" dirty="0">
                <a:solidFill>
                  <a:srgbClr val="7030A0"/>
                </a:solidFill>
              </a:rPr>
              <a:t> </a:t>
            </a:r>
            <a:r>
              <a:rPr lang="de-CH" dirty="0" err="1">
                <a:solidFill>
                  <a:srgbClr val="7030A0"/>
                </a:solidFill>
              </a:rPr>
              <a:t>number</a:t>
            </a:r>
            <a:r>
              <a:rPr lang="de-CH" dirty="0" smtClean="0">
                <a:solidFill>
                  <a:srgbClr val="7030A0"/>
                </a:solidFill>
              </a:rPr>
              <a:t>)</a:t>
            </a:r>
            <a:endParaRPr lang="de-CH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PEP minimal essential </a:t>
            </a:r>
            <a:r>
              <a:rPr lang="de-CH" dirty="0" err="1" smtClean="0"/>
              <a:t>data</a:t>
            </a:r>
            <a:r>
              <a:rPr lang="de-CH" dirty="0" smtClean="0"/>
              <a:t>- </a:t>
            </a:r>
            <a:br>
              <a:rPr lang="de-CH" dirty="0" smtClean="0"/>
            </a:br>
            <a:r>
              <a:rPr lang="de-CH" dirty="0" err="1" smtClean="0"/>
              <a:t>Household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neighbor</a:t>
            </a:r>
            <a:r>
              <a:rPr lang="de-CH" dirty="0" smtClean="0"/>
              <a:t> </a:t>
            </a:r>
            <a:r>
              <a:rPr lang="de-CH" dirty="0" err="1" smtClean="0"/>
              <a:t>screening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8508"/>
            <a:ext cx="8229600" cy="44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Richardus</a:t>
            </a:r>
            <a:r>
              <a:rPr lang="de-CH" sz="1600" dirty="0" smtClean="0"/>
              <a:t> </a:t>
            </a:r>
            <a:r>
              <a:rPr lang="de-CH" sz="1600" i="1" dirty="0" smtClean="0"/>
              <a:t>et al</a:t>
            </a:r>
            <a:r>
              <a:rPr lang="de-CH" sz="1600" dirty="0" smtClean="0"/>
              <a:t>. </a:t>
            </a:r>
            <a:r>
              <a:rPr lang="de-CH" sz="1600" dirty="0" err="1" smtClean="0"/>
              <a:t>Lepr</a:t>
            </a:r>
            <a:r>
              <a:rPr lang="de-CH" sz="1600" dirty="0" smtClean="0"/>
              <a:t> </a:t>
            </a:r>
            <a:r>
              <a:rPr lang="de-CH" sz="1600" dirty="0" err="1" smtClean="0"/>
              <a:t>Rev</a:t>
            </a:r>
            <a:r>
              <a:rPr lang="de-CH" sz="1600" dirty="0"/>
              <a:t> </a:t>
            </a:r>
            <a:r>
              <a:rPr lang="de-CH" sz="1600" dirty="0" smtClean="0"/>
              <a:t>(2018) 89, 2-12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22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PEP </a:t>
            </a:r>
            <a:r>
              <a:rPr lang="de-CH" dirty="0"/>
              <a:t>minimal essential </a:t>
            </a:r>
            <a:r>
              <a:rPr lang="de-CH" dirty="0" err="1"/>
              <a:t>data</a:t>
            </a:r>
            <a:r>
              <a:rPr lang="de-CH" dirty="0"/>
              <a:t>- - Community </a:t>
            </a:r>
            <a:r>
              <a:rPr lang="de-CH" dirty="0" err="1" smtClean="0"/>
              <a:t>screening</a:t>
            </a:r>
            <a:r>
              <a:rPr lang="de-CH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3850"/>
            <a:ext cx="8229600" cy="441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Richardus</a:t>
            </a:r>
            <a:r>
              <a:rPr lang="de-CH" sz="1600" dirty="0" smtClean="0"/>
              <a:t> </a:t>
            </a:r>
            <a:r>
              <a:rPr lang="de-CH" sz="1600" i="1" dirty="0" smtClean="0"/>
              <a:t>et al</a:t>
            </a:r>
            <a:r>
              <a:rPr lang="de-CH" sz="1600" dirty="0" smtClean="0"/>
              <a:t>. </a:t>
            </a:r>
            <a:r>
              <a:rPr lang="de-CH" sz="1600" dirty="0" err="1" smtClean="0"/>
              <a:t>Lepr</a:t>
            </a:r>
            <a:r>
              <a:rPr lang="de-CH" sz="1600" dirty="0" smtClean="0"/>
              <a:t> </a:t>
            </a:r>
            <a:r>
              <a:rPr lang="de-CH" sz="1600" dirty="0" err="1" smtClean="0"/>
              <a:t>Rev</a:t>
            </a:r>
            <a:r>
              <a:rPr lang="de-CH" sz="1600" dirty="0"/>
              <a:t> </a:t>
            </a:r>
            <a:r>
              <a:rPr lang="de-CH" sz="1600" dirty="0" smtClean="0"/>
              <a:t>(2018) 89, 2-12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1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de-CH" i="1" dirty="0" err="1"/>
              <a:t>Mycobacterium</a:t>
            </a:r>
            <a:r>
              <a:rPr lang="de-CH" i="1" dirty="0"/>
              <a:t> leprae </a:t>
            </a:r>
            <a:r>
              <a:rPr lang="de-CH" dirty="0" err="1"/>
              <a:t>infection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3</a:t>
            </a:fld>
            <a:endParaRPr lang="en-GB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57199" y="1412776"/>
            <a:ext cx="7805211" cy="502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Leprosy is a disease caused by </a:t>
            </a:r>
            <a:r>
              <a:rPr lang="en-GB" sz="2400" i="1" dirty="0" smtClean="0"/>
              <a:t>Mycobacterium leprae.</a:t>
            </a:r>
            <a:endParaRPr lang="en-GB" sz="2400" dirty="0" smtClean="0"/>
          </a:p>
          <a:p>
            <a:r>
              <a:rPr lang="en-GB" sz="2400" dirty="0" smtClean="0"/>
              <a:t>The disease affects mainly peripheral nerves, the skin and the upper respiratory tract.</a:t>
            </a:r>
          </a:p>
          <a:p>
            <a:r>
              <a:rPr lang="en-GB" sz="2400" dirty="0" smtClean="0"/>
              <a:t>Infection after long-term (months) exposure or inoculation</a:t>
            </a:r>
          </a:p>
          <a:p>
            <a:r>
              <a:rPr lang="de-CH" sz="2400" dirty="0" smtClean="0"/>
              <a:t>Rapid </a:t>
            </a:r>
            <a:r>
              <a:rPr lang="de-CH" sz="2400" dirty="0" err="1"/>
              <a:t>diagnostic</a:t>
            </a:r>
            <a:r>
              <a:rPr lang="de-CH" sz="2400" dirty="0"/>
              <a:t> </a:t>
            </a:r>
            <a:r>
              <a:rPr lang="de-CH" sz="2400" dirty="0" err="1"/>
              <a:t>tests</a:t>
            </a:r>
            <a:r>
              <a:rPr lang="de-CH" sz="2400" dirty="0"/>
              <a:t>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smtClean="0"/>
              <a:t>not </a:t>
            </a:r>
            <a:r>
              <a:rPr lang="de-CH" sz="2400" dirty="0" err="1" smtClean="0"/>
              <a:t>available</a:t>
            </a:r>
            <a:r>
              <a:rPr lang="de-CH" sz="2400" dirty="0" smtClean="0"/>
              <a:t>.</a:t>
            </a:r>
            <a:endParaRPr lang="en-GB" sz="2400" dirty="0" smtClean="0"/>
          </a:p>
          <a:p>
            <a:r>
              <a:rPr lang="de-CH" sz="2400" dirty="0" smtClean="0"/>
              <a:t>Diagnosis 1) </a:t>
            </a:r>
            <a:r>
              <a:rPr lang="de-CH" sz="2400" dirty="0" err="1" smtClean="0"/>
              <a:t>clinical</a:t>
            </a:r>
            <a:r>
              <a:rPr lang="de-CH" sz="2400" dirty="0" smtClean="0"/>
              <a:t> </a:t>
            </a:r>
            <a:r>
              <a:rPr lang="de-CH" sz="2400" dirty="0" err="1" smtClean="0"/>
              <a:t>examination</a:t>
            </a:r>
            <a:r>
              <a:rPr lang="de-CH" sz="2400" dirty="0" smtClean="0"/>
              <a:t>: </a:t>
            </a:r>
            <a:r>
              <a:rPr lang="de-CH" sz="2400" dirty="0" err="1" smtClean="0"/>
              <a:t>skin</a:t>
            </a:r>
            <a:r>
              <a:rPr lang="de-CH" sz="2400" dirty="0" smtClean="0"/>
              <a:t> </a:t>
            </a:r>
            <a:r>
              <a:rPr lang="de-CH" sz="2400" dirty="0" err="1" smtClean="0"/>
              <a:t>lesions</a:t>
            </a:r>
            <a:r>
              <a:rPr lang="de-CH" sz="2400" dirty="0" smtClean="0"/>
              <a:t> </a:t>
            </a:r>
            <a:r>
              <a:rPr lang="de-CH" sz="2400" dirty="0" err="1" smtClean="0"/>
              <a:t>consistent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leprosy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deifinite</a:t>
            </a:r>
            <a:r>
              <a:rPr lang="de-CH" sz="2400" dirty="0" smtClean="0"/>
              <a:t> </a:t>
            </a:r>
            <a:r>
              <a:rPr lang="de-CH" sz="2400" dirty="0" err="1" smtClean="0"/>
              <a:t>sensory</a:t>
            </a:r>
            <a:r>
              <a:rPr lang="de-CH" sz="2400" dirty="0" smtClean="0"/>
              <a:t> </a:t>
            </a:r>
            <a:r>
              <a:rPr lang="de-CH" sz="2400" dirty="0" err="1" smtClean="0"/>
              <a:t>loss</a:t>
            </a:r>
            <a:r>
              <a:rPr lang="de-CH" sz="2400" dirty="0" smtClean="0"/>
              <a:t>,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our</a:t>
            </a:r>
            <a:r>
              <a:rPr lang="de-CH" sz="2400" dirty="0" smtClean="0"/>
              <a:t> </a:t>
            </a:r>
            <a:r>
              <a:rPr lang="de-CH" sz="2400" dirty="0" err="1" smtClean="0"/>
              <a:t>without</a:t>
            </a:r>
            <a:r>
              <a:rPr lang="de-CH" sz="2400" dirty="0" smtClean="0"/>
              <a:t> </a:t>
            </a:r>
            <a:r>
              <a:rPr lang="de-CH" sz="2400" dirty="0" err="1" smtClean="0"/>
              <a:t>thickened</a:t>
            </a:r>
            <a:r>
              <a:rPr lang="de-CH" sz="2400" dirty="0" smtClean="0"/>
              <a:t> </a:t>
            </a:r>
            <a:r>
              <a:rPr lang="de-CH" sz="2400" dirty="0" err="1" smtClean="0"/>
              <a:t>nerves</a:t>
            </a:r>
            <a:r>
              <a:rPr lang="de-CH" sz="2400" dirty="0" smtClean="0"/>
              <a:t>. or2) positive </a:t>
            </a:r>
            <a:r>
              <a:rPr lang="de-CH" sz="2400" dirty="0" err="1" smtClean="0"/>
              <a:t>skin</a:t>
            </a:r>
            <a:r>
              <a:rPr lang="de-CH" sz="2400" dirty="0" smtClean="0"/>
              <a:t> </a:t>
            </a:r>
            <a:r>
              <a:rPr lang="de-CH" sz="2400" dirty="0" err="1" smtClean="0"/>
              <a:t>smears</a:t>
            </a:r>
            <a:endParaRPr lang="de-CH" sz="2400" dirty="0" smtClean="0"/>
          </a:p>
        </p:txBody>
      </p:sp>
      <p:pic>
        <p:nvPicPr>
          <p:cNvPr id="10" name="Picture 2" descr="C:\Users\Colette\Desktop\Cameroon 01-11-2014\Patients\XX1004 (passive case, BL, Mayo Ngwiya, 28-10)\DSC018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t="14836" r="17603" b="12560"/>
          <a:stretch/>
        </p:blipFill>
        <p:spPr bwMode="auto">
          <a:xfrm>
            <a:off x="5220072" y="4709120"/>
            <a:ext cx="200814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320353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Testing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sensation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5148064" y="6320353"/>
            <a:ext cx="1568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err="1" smtClean="0"/>
              <a:t>Hypopigmented</a:t>
            </a:r>
            <a:r>
              <a:rPr lang="de-CH" sz="1200" dirty="0" smtClean="0"/>
              <a:t> </a:t>
            </a:r>
            <a:r>
              <a:rPr lang="de-CH" sz="1200" dirty="0" err="1" smtClean="0"/>
              <a:t>patch</a:t>
            </a:r>
            <a:endParaRPr lang="en-GB" sz="1200" dirty="0"/>
          </a:p>
        </p:txBody>
      </p:sp>
      <p:pic>
        <p:nvPicPr>
          <p:cNvPr id="6" name="Picture 3" descr="N:\SCIH\PROJECTS\Novartis\2014 LPEP surveillance\3 Activities and results project\3.24 Toolbox\Comments\Comments Liesbeth\Testing sensation in a skin pat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72" y="4720154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Single dose </a:t>
            </a:r>
            <a:r>
              <a:rPr lang="de-CH" dirty="0" err="1" smtClean="0"/>
              <a:t>rifampicin</a:t>
            </a:r>
            <a:r>
              <a:rPr lang="de-CH" dirty="0" smtClean="0"/>
              <a:t> </a:t>
            </a:r>
            <a:r>
              <a:rPr lang="de-CH" dirty="0" err="1" smtClean="0"/>
              <a:t>supply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SDR </a:t>
            </a:r>
            <a:r>
              <a:rPr lang="de-CH" dirty="0" smtClean="0"/>
              <a:t>in </a:t>
            </a:r>
            <a:r>
              <a:rPr lang="de-CH" dirty="0">
                <a:solidFill>
                  <a:srgbClr val="00B0F0"/>
                </a:solidFill>
                <a:cs typeface="Arial"/>
              </a:rPr>
              <a:t>[</a:t>
            </a:r>
            <a:r>
              <a:rPr lang="de-CH" dirty="0" err="1">
                <a:solidFill>
                  <a:srgbClr val="00B0F0"/>
                </a:solidFill>
                <a:cs typeface="Arial"/>
              </a:rPr>
              <a:t>country</a:t>
            </a:r>
            <a:r>
              <a:rPr lang="de-CH" dirty="0" smtClean="0">
                <a:solidFill>
                  <a:srgbClr val="00B0F0"/>
                </a:solidFill>
                <a:cs typeface="Arial"/>
              </a:rPr>
              <a:t>]: </a:t>
            </a:r>
          </a:p>
          <a:p>
            <a:pPr lvl="1"/>
            <a:r>
              <a:rPr lang="de-CH" dirty="0" err="1" smtClean="0">
                <a:solidFill>
                  <a:srgbClr val="7030A0"/>
                </a:solidFill>
                <a:cs typeface="Arial"/>
              </a:rPr>
              <a:t>Rifampicin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drug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registration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status</a:t>
            </a:r>
            <a:endParaRPr lang="de-CH" dirty="0" smtClean="0">
              <a:solidFill>
                <a:srgbClr val="7030A0"/>
              </a:solidFill>
              <a:cs typeface="Arial"/>
            </a:endParaRPr>
          </a:p>
          <a:p>
            <a:pPr lvl="1"/>
            <a:r>
              <a:rPr lang="de-CH" dirty="0" smtClean="0">
                <a:solidFill>
                  <a:srgbClr val="7030A0"/>
                </a:solidFill>
                <a:cs typeface="Arial"/>
              </a:rPr>
              <a:t>Retail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availability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</a:p>
          <a:p>
            <a:pPr lvl="1"/>
            <a:r>
              <a:rPr lang="de-CH" dirty="0" err="1" smtClean="0">
                <a:solidFill>
                  <a:srgbClr val="7030A0"/>
                </a:solidFill>
                <a:cs typeface="Arial"/>
              </a:rPr>
              <a:t>Authorization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for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SDR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leprosy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/ TB</a:t>
            </a:r>
          </a:p>
          <a:p>
            <a:pPr lvl="1"/>
            <a:r>
              <a:rPr lang="de-CH" dirty="0" err="1" smtClean="0">
                <a:solidFill>
                  <a:srgbClr val="7030A0"/>
                </a:solidFill>
                <a:cs typeface="Arial"/>
              </a:rPr>
              <a:t>Availability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of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SDR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syrup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for</a:t>
            </a:r>
            <a:r>
              <a:rPr lang="de-CH" dirty="0" smtClean="0">
                <a:solidFill>
                  <a:srgbClr val="7030A0"/>
                </a:solidFill>
                <a:cs typeface="Arial"/>
              </a:rPr>
              <a:t> </a:t>
            </a:r>
            <a:r>
              <a:rPr lang="de-CH" dirty="0" err="1" smtClean="0">
                <a:solidFill>
                  <a:srgbClr val="7030A0"/>
                </a:solidFill>
                <a:cs typeface="Arial"/>
              </a:rPr>
              <a:t>children</a:t>
            </a:r>
            <a:endParaRPr lang="de-CH" dirty="0" smtClean="0">
              <a:solidFill>
                <a:srgbClr val="7030A0"/>
              </a:solidFill>
              <a:cs typeface="Arial"/>
            </a:endParaRPr>
          </a:p>
          <a:p>
            <a:r>
              <a:rPr lang="de-CH" dirty="0"/>
              <a:t>Supply </a:t>
            </a:r>
            <a:r>
              <a:rPr lang="de-CH" dirty="0" err="1" smtClean="0"/>
              <a:t>chain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>
                <a:solidFill>
                  <a:srgbClr val="7030A0"/>
                </a:solidFill>
              </a:rPr>
              <a:t>Entity </a:t>
            </a:r>
            <a:r>
              <a:rPr lang="de-CH" dirty="0" err="1" smtClean="0">
                <a:solidFill>
                  <a:srgbClr val="7030A0"/>
                </a:solidFill>
              </a:rPr>
              <a:t>controling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access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to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rifampicin</a:t>
            </a:r>
            <a:endParaRPr lang="de-CH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CH" dirty="0" smtClean="0"/>
              <a:t>COLEP (</a:t>
            </a:r>
            <a:r>
              <a:rPr lang="de-CH" dirty="0" err="1" smtClean="0"/>
              <a:t>Bangladesh</a:t>
            </a:r>
            <a:r>
              <a:rPr lang="de-CH" dirty="0" smtClean="0"/>
              <a:t>): </a:t>
            </a:r>
            <a:r>
              <a:rPr lang="en-US" dirty="0" smtClean="0"/>
              <a:t>incremental cost-effectiveness </a:t>
            </a:r>
            <a:r>
              <a:rPr lang="en-US" dirty="0"/>
              <a:t>ratio of </a:t>
            </a:r>
            <a:r>
              <a:rPr lang="en-US" dirty="0" smtClean="0"/>
              <a:t>&lt;US</a:t>
            </a:r>
            <a:r>
              <a:rPr lang="en-US" dirty="0"/>
              <a:t>$ 200 </a:t>
            </a:r>
            <a:r>
              <a:rPr lang="en-US" dirty="0" smtClean="0"/>
              <a:t>per </a:t>
            </a:r>
            <a:r>
              <a:rPr lang="en-US" dirty="0"/>
              <a:t>case of leprosy averted. </a:t>
            </a:r>
            <a:r>
              <a:rPr lang="en-US" dirty="0" smtClean="0"/>
              <a:t>Costs may </a:t>
            </a:r>
            <a:r>
              <a:rPr lang="en-US" dirty="0"/>
              <a:t>vary in other countries and </a:t>
            </a:r>
            <a:r>
              <a:rPr lang="en-US" dirty="0" smtClean="0"/>
              <a:t>indirect </a:t>
            </a:r>
            <a:r>
              <a:rPr lang="en-US" dirty="0"/>
              <a:t>costs were not </a:t>
            </a:r>
            <a:r>
              <a:rPr lang="en-US" dirty="0" smtClean="0"/>
              <a:t>measured. (WHO 2018)</a:t>
            </a:r>
          </a:p>
          <a:p>
            <a:r>
              <a:rPr lang="en-US" dirty="0" smtClean="0"/>
              <a:t>Experience from the 8 countries in LPEP show high costs and work load are associated with contact tracing but SDR administration causes little additional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Ongoing</a:t>
            </a:r>
            <a:r>
              <a:rPr lang="de-CH" dirty="0" smtClean="0"/>
              <a:t> </a:t>
            </a:r>
            <a:r>
              <a:rPr lang="de-CH" dirty="0" err="1" smtClean="0"/>
              <a:t>chemoprophylaxis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immunoprophylaxis </a:t>
            </a:r>
            <a:r>
              <a:rPr lang="de-CH" dirty="0" err="1" smtClean="0"/>
              <a:t>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b="1" dirty="0" smtClean="0"/>
              <a:t>PEOPLE (2018-2022)</a:t>
            </a:r>
            <a:r>
              <a:rPr lang="de-CH" dirty="0"/>
              <a:t> </a:t>
            </a:r>
            <a:r>
              <a:rPr lang="de-CH" dirty="0" err="1" smtClean="0"/>
              <a:t>definition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optimal </a:t>
            </a:r>
            <a:r>
              <a:rPr lang="de-CH" dirty="0" err="1" smtClean="0"/>
              <a:t>target</a:t>
            </a:r>
            <a:r>
              <a:rPr lang="de-CH" dirty="0" smtClean="0"/>
              <a:t> </a:t>
            </a:r>
            <a:r>
              <a:rPr lang="de-CH" dirty="0" err="1" smtClean="0"/>
              <a:t>popultion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PEP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double dose </a:t>
            </a:r>
            <a:r>
              <a:rPr lang="de-CH" dirty="0" err="1" smtClean="0"/>
              <a:t>rifampicin</a:t>
            </a:r>
            <a:r>
              <a:rPr lang="de-CH" dirty="0" smtClean="0"/>
              <a:t> (SDDR) on </a:t>
            </a:r>
            <a:r>
              <a:rPr lang="de-CH" dirty="0" err="1" smtClean="0"/>
              <a:t>Madagascar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Comoroes</a:t>
            </a:r>
            <a:endParaRPr lang="de-CH" dirty="0" smtClean="0"/>
          </a:p>
          <a:p>
            <a:r>
              <a:rPr lang="de-CH" b="1" dirty="0" smtClean="0"/>
              <a:t>PEP4LEP (2018-2022)</a:t>
            </a:r>
            <a:r>
              <a:rPr lang="de-CH" dirty="0" smtClean="0"/>
              <a:t> SDR PEP in a) </a:t>
            </a:r>
            <a:r>
              <a:rPr lang="de-CH" dirty="0" err="1" smtClean="0"/>
              <a:t>community</a:t>
            </a:r>
            <a:r>
              <a:rPr lang="de-CH" dirty="0" smtClean="0"/>
              <a:t> </a:t>
            </a:r>
            <a:r>
              <a:rPr lang="de-CH" dirty="0" err="1" smtClean="0"/>
              <a:t>skin</a:t>
            </a:r>
            <a:r>
              <a:rPr lang="de-CH" dirty="0" smtClean="0"/>
              <a:t> </a:t>
            </a:r>
            <a:r>
              <a:rPr lang="de-CH" dirty="0" err="1" smtClean="0"/>
              <a:t>camps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b) </a:t>
            </a:r>
            <a:r>
              <a:rPr lang="de-CH" dirty="0" err="1" smtClean="0"/>
              <a:t>health</a:t>
            </a:r>
            <a:r>
              <a:rPr lang="de-CH" dirty="0" smtClean="0"/>
              <a:t> center-</a:t>
            </a:r>
            <a:r>
              <a:rPr lang="de-CH" dirty="0" err="1" smtClean="0"/>
              <a:t>based</a:t>
            </a:r>
            <a:r>
              <a:rPr lang="de-CH" dirty="0" smtClean="0"/>
              <a:t> </a:t>
            </a:r>
            <a:r>
              <a:rPr lang="de-CH" dirty="0" err="1" smtClean="0"/>
              <a:t>household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compare</a:t>
            </a:r>
            <a:r>
              <a:rPr lang="de-CH" dirty="0" smtClean="0"/>
              <a:t> </a:t>
            </a:r>
            <a:r>
              <a:rPr lang="de-CH" dirty="0" err="1" smtClean="0"/>
              <a:t>feasibility</a:t>
            </a:r>
            <a:r>
              <a:rPr lang="de-CH" dirty="0" smtClean="0"/>
              <a:t>, </a:t>
            </a:r>
            <a:r>
              <a:rPr lang="de-CH" dirty="0" err="1" smtClean="0"/>
              <a:t>cost-effectiveness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acceptabilityand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a </a:t>
            </a:r>
            <a:r>
              <a:rPr lang="de-CH" dirty="0" err="1" smtClean="0"/>
              <a:t>SkinApp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facilitate</a:t>
            </a:r>
            <a:r>
              <a:rPr lang="de-CH" dirty="0" smtClean="0"/>
              <a:t> </a:t>
            </a:r>
            <a:r>
              <a:rPr lang="de-CH" dirty="0" err="1" smtClean="0"/>
              <a:t>diagnosis</a:t>
            </a:r>
            <a:r>
              <a:rPr lang="de-CH" dirty="0" smtClean="0"/>
              <a:t> in Mozambique, </a:t>
            </a:r>
            <a:r>
              <a:rPr lang="de-CH" dirty="0" err="1" smtClean="0"/>
              <a:t>Ethiopia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Tanzania</a:t>
            </a:r>
            <a:endParaRPr lang="de-CH" dirty="0" smtClean="0"/>
          </a:p>
          <a:p>
            <a:r>
              <a:rPr lang="de-CH" b="1" dirty="0" err="1" smtClean="0"/>
              <a:t>Maltalep</a:t>
            </a:r>
            <a:r>
              <a:rPr lang="de-CH" b="1" dirty="0" smtClean="0"/>
              <a:t> (2013-2019) </a:t>
            </a:r>
            <a:r>
              <a:rPr lang="de-CH" dirty="0"/>
              <a:t>additive </a:t>
            </a:r>
            <a:r>
              <a:rPr lang="de-CH" dirty="0" err="1"/>
              <a:t>effect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SDR plus BCG </a:t>
            </a:r>
          </a:p>
          <a:p>
            <a:r>
              <a:rPr lang="de-CH" b="1" dirty="0" smtClean="0"/>
              <a:t>PEP++ (2017-2022) </a:t>
            </a:r>
            <a:r>
              <a:rPr lang="de-CH" dirty="0" err="1" smtClean="0"/>
              <a:t>compares</a:t>
            </a:r>
            <a:r>
              <a:rPr lang="de-CH" dirty="0" smtClean="0"/>
              <a:t> </a:t>
            </a:r>
            <a:r>
              <a:rPr lang="de-CH" dirty="0" err="1" smtClean="0"/>
              <a:t>efficacy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PEP++ (</a:t>
            </a:r>
            <a:r>
              <a:rPr lang="de-CH" dirty="0" err="1" smtClean="0"/>
              <a:t>multidose</a:t>
            </a:r>
            <a:r>
              <a:rPr lang="de-CH" dirty="0" smtClean="0"/>
              <a:t> </a:t>
            </a:r>
            <a:r>
              <a:rPr lang="de-CH" dirty="0" err="1" smtClean="0"/>
              <a:t>regimen</a:t>
            </a:r>
            <a:r>
              <a:rPr lang="de-CH" dirty="0" smtClean="0"/>
              <a:t> </a:t>
            </a:r>
            <a:r>
              <a:rPr lang="de-CH" dirty="0" err="1" smtClean="0"/>
              <a:t>moxifloxacin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rifampicin</a:t>
            </a:r>
            <a:r>
              <a:rPr lang="de-CH" dirty="0" smtClean="0"/>
              <a:t>) </a:t>
            </a:r>
            <a:r>
              <a:rPr lang="de-CH" dirty="0" err="1" smtClean="0"/>
              <a:t>with</a:t>
            </a:r>
            <a:r>
              <a:rPr lang="de-CH" dirty="0" smtClean="0"/>
              <a:t> SDR PEP in </a:t>
            </a:r>
            <a:r>
              <a:rPr lang="de-CH" dirty="0" err="1" smtClean="0"/>
              <a:t>close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r>
              <a:rPr lang="de-CH" dirty="0" smtClean="0"/>
              <a:t> </a:t>
            </a:r>
            <a:r>
              <a:rPr lang="de-CH" dirty="0" err="1" smtClean="0"/>
              <a:t>who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sero</a:t>
            </a:r>
            <a:r>
              <a:rPr lang="de-CH" dirty="0" smtClean="0"/>
              <a:t>-positive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antibodies</a:t>
            </a:r>
            <a:endParaRPr lang="de-CH" dirty="0"/>
          </a:p>
          <a:p>
            <a:r>
              <a:rPr lang="de-CH" dirty="0" err="1" smtClean="0"/>
              <a:t>Brazil</a:t>
            </a:r>
            <a:r>
              <a:rPr lang="de-CH" dirty="0" smtClean="0"/>
              <a:t> </a:t>
            </a:r>
            <a:r>
              <a:rPr lang="de-CH" dirty="0" err="1" smtClean="0"/>
              <a:t>officially</a:t>
            </a:r>
            <a:r>
              <a:rPr lang="de-CH" dirty="0" smtClean="0"/>
              <a:t> </a:t>
            </a:r>
            <a:r>
              <a:rPr lang="de-CH" dirty="0" err="1" smtClean="0"/>
              <a:t>recomments</a:t>
            </a:r>
            <a:r>
              <a:rPr lang="de-CH" dirty="0" smtClean="0"/>
              <a:t> (</a:t>
            </a:r>
            <a:r>
              <a:rPr lang="de-CH" dirty="0" err="1" smtClean="0"/>
              <a:t>re</a:t>
            </a:r>
            <a:r>
              <a:rPr lang="de-CH" dirty="0" smtClean="0"/>
              <a:t>)</a:t>
            </a:r>
            <a:r>
              <a:rPr lang="de-CH" dirty="0" err="1" smtClean="0"/>
              <a:t>vaccination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BCG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contacts</a:t>
            </a:r>
            <a:endParaRPr lang="de-CH" dirty="0" smtClean="0"/>
          </a:p>
          <a:p>
            <a:r>
              <a:rPr lang="de-CH" b="1" dirty="0" err="1" smtClean="0"/>
              <a:t>LepVax</a:t>
            </a:r>
            <a:r>
              <a:rPr lang="de-CH" dirty="0" smtClean="0"/>
              <a:t>: </a:t>
            </a:r>
            <a:r>
              <a:rPr lang="de-CH" dirty="0" err="1" smtClean="0"/>
              <a:t>clinical</a:t>
            </a:r>
            <a:r>
              <a:rPr lang="de-CH" dirty="0" smtClean="0"/>
              <a:t> </a:t>
            </a:r>
            <a:r>
              <a:rPr lang="de-CH" dirty="0" err="1" smtClean="0"/>
              <a:t>trials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post-</a:t>
            </a:r>
            <a:r>
              <a:rPr lang="de-CH" dirty="0" err="1" smtClean="0"/>
              <a:t>exposure</a:t>
            </a:r>
            <a:r>
              <a:rPr lang="de-CH" dirty="0" smtClean="0"/>
              <a:t> </a:t>
            </a:r>
            <a:r>
              <a:rPr lang="de-CH" dirty="0" err="1" smtClean="0"/>
              <a:t>prophylaxis</a:t>
            </a:r>
            <a:r>
              <a:rPr lang="de-CH" dirty="0" smtClean="0"/>
              <a:t> </a:t>
            </a:r>
            <a:r>
              <a:rPr lang="de-CH" dirty="0" err="1" smtClean="0"/>
              <a:t>vaccine</a:t>
            </a:r>
            <a:endParaRPr lang="de-CH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WHO </a:t>
            </a:r>
            <a:r>
              <a:rPr lang="de-CH" dirty="0" err="1" smtClean="0"/>
              <a:t>classification</a:t>
            </a:r>
            <a:r>
              <a:rPr lang="de-CH" dirty="0" smtClean="0"/>
              <a:t>: </a:t>
            </a:r>
            <a:r>
              <a:rPr lang="de-CH" dirty="0" err="1" smtClean="0"/>
              <a:t>clinical</a:t>
            </a:r>
            <a:r>
              <a:rPr lang="de-CH" dirty="0" smtClean="0"/>
              <a:t> </a:t>
            </a:r>
            <a:r>
              <a:rPr lang="de-CH" dirty="0" err="1" smtClean="0"/>
              <a:t>diagnosis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b="1" dirty="0" smtClean="0">
                <a:solidFill>
                  <a:srgbClr val="E59505"/>
                </a:solidFill>
              </a:rPr>
              <a:t>Paucibacillary (PB):</a:t>
            </a:r>
            <a:r>
              <a:rPr lang="de-CH" dirty="0" smtClean="0">
                <a:solidFill>
                  <a:srgbClr val="E59505"/>
                </a:solidFill>
              </a:rPr>
              <a:t> </a:t>
            </a:r>
            <a:r>
              <a:rPr lang="de-CH" dirty="0" smtClean="0"/>
              <a:t>1-5 </a:t>
            </a:r>
            <a:r>
              <a:rPr lang="de-CH" dirty="0" err="1" smtClean="0"/>
              <a:t>lesions</a:t>
            </a:r>
            <a:r>
              <a:rPr lang="de-CH" dirty="0" smtClean="0"/>
              <a:t>, </a:t>
            </a:r>
            <a:r>
              <a:rPr lang="de-CH" dirty="0" err="1" smtClean="0"/>
              <a:t>only</a:t>
            </a:r>
            <a:r>
              <a:rPr lang="de-CH" dirty="0" smtClean="0"/>
              <a:t> 1 nerve </a:t>
            </a:r>
            <a:r>
              <a:rPr lang="de-CH" dirty="0" err="1" smtClean="0"/>
              <a:t>involved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b="1" dirty="0" smtClean="0">
                <a:solidFill>
                  <a:srgbClr val="C00000"/>
                </a:solidFill>
              </a:rPr>
              <a:t>Multibacillary (MB):</a:t>
            </a:r>
            <a:r>
              <a:rPr lang="de-CH" dirty="0" smtClean="0">
                <a:solidFill>
                  <a:srgbClr val="C00000"/>
                </a:solidFill>
              </a:rPr>
              <a:t> </a:t>
            </a:r>
            <a:r>
              <a:rPr lang="de-CH" dirty="0" smtClean="0"/>
              <a:t>&gt;5 </a:t>
            </a:r>
            <a:r>
              <a:rPr lang="de-CH" dirty="0" err="1" smtClean="0"/>
              <a:t>lesions</a:t>
            </a:r>
            <a:r>
              <a:rPr lang="de-CH" dirty="0" smtClean="0"/>
              <a:t>, 2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nerves</a:t>
            </a:r>
            <a:r>
              <a:rPr lang="de-CH" dirty="0" smtClean="0"/>
              <a:t> </a:t>
            </a:r>
            <a:r>
              <a:rPr lang="de-CH" dirty="0" err="1" smtClean="0"/>
              <a:t>involved</a:t>
            </a:r>
            <a:endParaRPr lang="de-CH" dirty="0" smtClean="0"/>
          </a:p>
          <a:p>
            <a:r>
              <a:rPr lang="de-CH" dirty="0" smtClean="0"/>
              <a:t>Laboratory </a:t>
            </a:r>
            <a:r>
              <a:rPr lang="de-CH" dirty="0" err="1"/>
              <a:t>c</a:t>
            </a:r>
            <a:r>
              <a:rPr lang="de-CH" dirty="0" err="1" smtClean="0"/>
              <a:t>onfirmation</a:t>
            </a:r>
            <a:r>
              <a:rPr lang="de-CH" dirty="0" smtClean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skin</a:t>
            </a:r>
            <a:r>
              <a:rPr lang="de-CH" dirty="0"/>
              <a:t> </a:t>
            </a:r>
            <a:r>
              <a:rPr lang="de-CH" dirty="0" err="1"/>
              <a:t>smears</a:t>
            </a:r>
            <a:r>
              <a:rPr lang="de-CH" dirty="0"/>
              <a:t> (</a:t>
            </a:r>
            <a:r>
              <a:rPr lang="de-CH" dirty="0" err="1"/>
              <a:t>often</a:t>
            </a:r>
            <a:r>
              <a:rPr lang="de-CH" dirty="0"/>
              <a:t> not </a:t>
            </a:r>
            <a:r>
              <a:rPr lang="de-CH" dirty="0" err="1"/>
              <a:t>feasible</a:t>
            </a:r>
            <a:r>
              <a:rPr lang="de-CH" dirty="0"/>
              <a:t> in </a:t>
            </a:r>
            <a:r>
              <a:rPr lang="de-CH" dirty="0" err="1" smtClean="0"/>
              <a:t>practice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laboratory</a:t>
            </a:r>
            <a:r>
              <a:rPr lang="de-CH" dirty="0" smtClean="0"/>
              <a:t> </a:t>
            </a:r>
            <a:r>
              <a:rPr lang="de-CH" dirty="0" err="1" smtClean="0"/>
              <a:t>infrastructure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):</a:t>
            </a:r>
            <a:endParaRPr lang="de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b="1" dirty="0">
                <a:solidFill>
                  <a:srgbClr val="E59505"/>
                </a:solidFill>
              </a:rPr>
              <a:t>Negative: PB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b="1" dirty="0">
                <a:solidFill>
                  <a:srgbClr val="C00000"/>
                </a:solidFill>
              </a:rPr>
              <a:t>Positive: MB </a:t>
            </a:r>
            <a:endParaRPr lang="de-CH" b="1" dirty="0" smtClean="0">
              <a:solidFill>
                <a:srgbClr val="C00000"/>
              </a:solidFill>
            </a:endParaRPr>
          </a:p>
          <a:p>
            <a:r>
              <a:rPr lang="de-CH" dirty="0"/>
              <a:t>Skin </a:t>
            </a:r>
            <a:r>
              <a:rPr lang="de-CH" dirty="0" err="1" smtClean="0"/>
              <a:t>biopsy</a:t>
            </a:r>
            <a:r>
              <a:rPr lang="de-CH" dirty="0" smtClean="0"/>
              <a:t> </a:t>
            </a:r>
            <a:r>
              <a:rPr lang="de-CH" dirty="0" err="1"/>
              <a:t>for</a:t>
            </a:r>
            <a:r>
              <a:rPr lang="de-CH" dirty="0"/>
              <a:t> negative </a:t>
            </a:r>
            <a:r>
              <a:rPr lang="de-CH" dirty="0" err="1"/>
              <a:t>skin</a:t>
            </a:r>
            <a:r>
              <a:rPr lang="de-CH" dirty="0"/>
              <a:t> </a:t>
            </a:r>
            <a:r>
              <a:rPr lang="de-CH" dirty="0" err="1" smtClean="0"/>
              <a:t>smear</a:t>
            </a:r>
            <a:r>
              <a:rPr lang="de-CH" dirty="0" smtClean="0"/>
              <a:t> (PB) </a:t>
            </a:r>
            <a:r>
              <a:rPr lang="de-CH" dirty="0" err="1"/>
              <a:t>and</a:t>
            </a:r>
            <a:r>
              <a:rPr lang="de-CH" dirty="0"/>
              <a:t>/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rule</a:t>
            </a:r>
            <a:r>
              <a:rPr lang="de-CH" dirty="0"/>
              <a:t> out </a:t>
            </a:r>
            <a:r>
              <a:rPr lang="de-CH" dirty="0" err="1"/>
              <a:t>other</a:t>
            </a:r>
            <a:r>
              <a:rPr lang="de-CH" dirty="0"/>
              <a:t> differential </a:t>
            </a:r>
            <a:r>
              <a:rPr lang="de-CH" dirty="0" err="1" smtClean="0"/>
              <a:t>diagnosis</a:t>
            </a:r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/>
          <a:lstStyle/>
          <a:p>
            <a:r>
              <a:rPr lang="de-CH" sz="2400" dirty="0"/>
              <a:t>Mode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transmission</a:t>
            </a:r>
            <a:r>
              <a:rPr lang="de-CH" sz="2400" dirty="0"/>
              <a:t> </a:t>
            </a:r>
            <a:r>
              <a:rPr lang="de-CH" sz="2400" dirty="0" err="1" smtClean="0"/>
              <a:t>remains</a:t>
            </a:r>
            <a:r>
              <a:rPr lang="de-CH" sz="2400" dirty="0" smtClean="0"/>
              <a:t> </a:t>
            </a:r>
            <a:r>
              <a:rPr lang="de-CH" sz="2400" dirty="0" err="1" smtClean="0"/>
              <a:t>unclear</a:t>
            </a:r>
            <a:endParaRPr lang="de-CH" sz="2400" dirty="0" smtClean="0"/>
          </a:p>
          <a:p>
            <a:r>
              <a:rPr lang="de-CH" sz="2400" dirty="0" err="1"/>
              <a:t>P</a:t>
            </a:r>
            <a:r>
              <a:rPr lang="de-CH" sz="2400" dirty="0" err="1" smtClean="0"/>
              <a:t>rolonged</a:t>
            </a:r>
            <a:r>
              <a:rPr lang="de-CH" sz="2400" dirty="0" smtClean="0"/>
              <a:t> (</a:t>
            </a:r>
            <a:r>
              <a:rPr lang="de-CH" sz="2400" dirty="0" err="1" smtClean="0"/>
              <a:t>several</a:t>
            </a:r>
            <a:r>
              <a:rPr lang="de-CH" sz="2400" dirty="0" smtClean="0"/>
              <a:t> </a:t>
            </a:r>
            <a:r>
              <a:rPr lang="de-CH" sz="2400" dirty="0" err="1" smtClean="0"/>
              <a:t>months</a:t>
            </a:r>
            <a:r>
              <a:rPr lang="de-CH" sz="2400" dirty="0" smtClean="0"/>
              <a:t>) </a:t>
            </a:r>
            <a:r>
              <a:rPr lang="de-CH" sz="2400" dirty="0" err="1" smtClean="0"/>
              <a:t>contact</a:t>
            </a:r>
            <a:r>
              <a:rPr lang="de-CH" sz="2400" dirty="0" smtClean="0"/>
              <a:t> </a:t>
            </a:r>
            <a:r>
              <a:rPr lang="de-CH" sz="2400" dirty="0" err="1"/>
              <a:t>to</a:t>
            </a:r>
            <a:r>
              <a:rPr lang="de-CH" sz="2400" dirty="0"/>
              <a:t> a </a:t>
            </a:r>
            <a:r>
              <a:rPr lang="de-CH" sz="2400" dirty="0" err="1"/>
              <a:t>patient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 smtClean="0"/>
              <a:t>untreated</a:t>
            </a:r>
            <a:r>
              <a:rPr lang="de-CH" sz="2400" dirty="0" smtClean="0"/>
              <a:t> </a:t>
            </a:r>
            <a:r>
              <a:rPr lang="de-CH" sz="2400" dirty="0" err="1" smtClean="0"/>
              <a:t>leprosy</a:t>
            </a:r>
            <a:r>
              <a:rPr lang="de-CH" sz="2400" dirty="0" smtClean="0"/>
              <a:t> </a:t>
            </a:r>
            <a:r>
              <a:rPr lang="de-CH" sz="2400" dirty="0" err="1"/>
              <a:t>increases</a:t>
            </a:r>
            <a:r>
              <a:rPr lang="de-CH" sz="2400" dirty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risk</a:t>
            </a:r>
            <a:r>
              <a:rPr lang="de-CH" sz="2400" dirty="0" smtClean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 smtClean="0"/>
              <a:t>developing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disease</a:t>
            </a:r>
            <a:endParaRPr lang="de-CH" sz="2400" dirty="0" smtClean="0"/>
          </a:p>
          <a:p>
            <a:r>
              <a:rPr lang="de-CH" sz="2400" dirty="0" smtClean="0"/>
              <a:t>But: Most </a:t>
            </a:r>
            <a:r>
              <a:rPr lang="de-CH" sz="2400" dirty="0" err="1" smtClean="0"/>
              <a:t>contacts</a:t>
            </a:r>
            <a:r>
              <a:rPr lang="de-CH" sz="2400" dirty="0" smtClean="0"/>
              <a:t> do not </a:t>
            </a:r>
            <a:r>
              <a:rPr lang="de-CH" sz="2400" dirty="0" err="1" smtClean="0"/>
              <a:t>develop</a:t>
            </a:r>
            <a:r>
              <a:rPr lang="de-CH" sz="2400" dirty="0" smtClean="0"/>
              <a:t> </a:t>
            </a:r>
            <a:r>
              <a:rPr lang="de-CH" sz="2400" dirty="0" err="1" smtClean="0"/>
              <a:t>disease</a:t>
            </a:r>
            <a:endParaRPr lang="en-GB" sz="2400" dirty="0"/>
          </a:p>
          <a:p>
            <a:r>
              <a:rPr lang="en-GB" sz="2400" dirty="0" smtClean="0"/>
              <a:t>Long </a:t>
            </a:r>
            <a:r>
              <a:rPr lang="en-GB" sz="2400" dirty="0"/>
              <a:t>incubation period </a:t>
            </a:r>
            <a:r>
              <a:rPr lang="en-GB" sz="2400" dirty="0" smtClean="0"/>
              <a:t>: 2-5 years on average</a:t>
            </a:r>
          </a:p>
          <a:p>
            <a:r>
              <a:rPr lang="en-GB" sz="2400" dirty="0" smtClean="0"/>
              <a:t>Early </a:t>
            </a:r>
            <a:r>
              <a:rPr lang="en-GB" sz="2400" dirty="0"/>
              <a:t>case detection and </a:t>
            </a:r>
            <a:r>
              <a:rPr lang="en-GB" sz="2400" dirty="0" smtClean="0"/>
              <a:t>treatment are </a:t>
            </a:r>
            <a:r>
              <a:rPr lang="en-GB" sz="2400" dirty="0"/>
              <a:t>key to </a:t>
            </a:r>
            <a:r>
              <a:rPr lang="en-GB" sz="2400" dirty="0" smtClean="0"/>
              <a:t>reduce transmission and </a:t>
            </a:r>
            <a:r>
              <a:rPr lang="en-GB" sz="2400" dirty="0"/>
              <a:t>avoid </a:t>
            </a:r>
            <a:r>
              <a:rPr lang="en-GB" sz="2400" dirty="0" smtClean="0"/>
              <a:t>development of disability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20" y="4311480"/>
            <a:ext cx="2998108" cy="218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27784" y="6488448"/>
            <a:ext cx="402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dirty="0" err="1" smtClean="0"/>
              <a:t>Disabled</a:t>
            </a:r>
            <a:r>
              <a:rPr lang="de-CH" sz="1200" dirty="0" smtClean="0"/>
              <a:t> </a:t>
            </a:r>
            <a:r>
              <a:rPr lang="de-CH" sz="1200" dirty="0" err="1" smtClean="0"/>
              <a:t>hands</a:t>
            </a:r>
            <a:r>
              <a:rPr lang="de-CH" sz="1200" dirty="0" smtClean="0"/>
              <a:t> due </a:t>
            </a:r>
            <a:r>
              <a:rPr lang="de-CH" sz="1200" dirty="0" err="1" smtClean="0"/>
              <a:t>to</a:t>
            </a:r>
            <a:r>
              <a:rPr lang="de-CH" sz="1200" dirty="0" smtClean="0"/>
              <a:t> nerve </a:t>
            </a:r>
            <a:r>
              <a:rPr lang="de-CH" sz="1200" dirty="0" err="1" smtClean="0"/>
              <a:t>damage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subsequent </a:t>
            </a:r>
            <a:r>
              <a:rPr lang="de-CH" sz="1200" dirty="0" err="1" smtClean="0"/>
              <a:t>injuries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71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2" y="0"/>
            <a:ext cx="2780332" cy="22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 smtClean="0"/>
              <a:t>Multidrug</a:t>
            </a:r>
            <a:r>
              <a:rPr lang="de-CH" dirty="0" smtClean="0"/>
              <a:t> </a:t>
            </a:r>
            <a:r>
              <a:rPr lang="de-CH" dirty="0" err="1" smtClean="0"/>
              <a:t>treatment</a:t>
            </a:r>
            <a:r>
              <a:rPr lang="de-CH" dirty="0" smtClean="0"/>
              <a:t> (MDT)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rgbClr val="E59505"/>
                </a:solidFill>
              </a:rPr>
              <a:t>PB: </a:t>
            </a:r>
            <a:r>
              <a:rPr lang="en-GB" dirty="0" smtClean="0"/>
              <a:t>rifampicin, dapsone (and optionally </a:t>
            </a:r>
            <a:r>
              <a:rPr lang="en-GB" dirty="0" err="1" smtClean="0"/>
              <a:t>clofazimine</a:t>
            </a:r>
            <a:r>
              <a:rPr lang="en-GB" smtClean="0"/>
              <a:t>) </a:t>
            </a:r>
            <a:r>
              <a:rPr lang="en-GB" dirty="0" smtClean="0"/>
              <a:t>for </a:t>
            </a:r>
            <a:r>
              <a:rPr lang="de-CH" dirty="0" smtClean="0"/>
              <a:t>6 </a:t>
            </a:r>
            <a:r>
              <a:rPr lang="de-CH" dirty="0" err="1" smtClean="0"/>
              <a:t>months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>
                <a:solidFill>
                  <a:srgbClr val="C00000"/>
                </a:solidFill>
              </a:rPr>
              <a:t>MB: </a:t>
            </a:r>
            <a:r>
              <a:rPr lang="en-GB" dirty="0"/>
              <a:t>rifampicin, </a:t>
            </a:r>
            <a:r>
              <a:rPr lang="en-GB" dirty="0" err="1"/>
              <a:t>clofazimine</a:t>
            </a:r>
            <a:r>
              <a:rPr lang="en-GB" dirty="0"/>
              <a:t> and dapsone </a:t>
            </a:r>
            <a:r>
              <a:rPr lang="en-GB" dirty="0" smtClean="0"/>
              <a:t>for </a:t>
            </a:r>
            <a:r>
              <a:rPr lang="de-CH" dirty="0" smtClean="0"/>
              <a:t>12 </a:t>
            </a:r>
            <a:r>
              <a:rPr lang="de-CH" dirty="0" err="1" smtClean="0"/>
              <a:t>months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err="1" smtClean="0"/>
              <a:t>Donated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WHO </a:t>
            </a:r>
            <a:r>
              <a:rPr lang="de-CH" dirty="0" err="1" smtClean="0"/>
              <a:t>by</a:t>
            </a:r>
            <a:r>
              <a:rPr lang="de-CH" dirty="0" smtClean="0"/>
              <a:t> Novartis</a:t>
            </a:r>
            <a:endParaRPr lang="de-CH" dirty="0"/>
          </a:p>
          <a:p>
            <a:r>
              <a:rPr lang="de-CH" dirty="0" err="1" smtClean="0"/>
              <a:t>Prevention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disabilities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smtClean="0"/>
              <a:t>Permanent nerve </a:t>
            </a:r>
            <a:r>
              <a:rPr lang="de-CH" dirty="0" err="1" smtClean="0"/>
              <a:t>damage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loss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sensation</a:t>
            </a:r>
            <a:r>
              <a:rPr lang="de-CH" dirty="0" smtClean="0"/>
              <a:t> </a:t>
            </a:r>
            <a:r>
              <a:rPr lang="de-CH" dirty="0" err="1" smtClean="0"/>
              <a:t>develop</a:t>
            </a:r>
            <a:r>
              <a:rPr lang="de-CH" dirty="0" smtClean="0"/>
              <a:t> due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late</a:t>
            </a:r>
            <a:r>
              <a:rPr lang="de-CH" dirty="0" smtClean="0"/>
              <a:t> </a:t>
            </a:r>
            <a:r>
              <a:rPr lang="de-CH" dirty="0" err="1"/>
              <a:t>diagnosis</a:t>
            </a:r>
            <a:r>
              <a:rPr lang="de-CH" dirty="0"/>
              <a:t>, lack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follow-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/>
              <a:t>untimely</a:t>
            </a:r>
            <a:r>
              <a:rPr lang="de-CH" dirty="0"/>
              <a:t> </a:t>
            </a:r>
            <a:r>
              <a:rPr lang="de-CH" dirty="0" err="1"/>
              <a:t>treamtenent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reaction</a:t>
            </a:r>
            <a:endParaRPr lang="de-CH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CH" dirty="0" err="1" smtClean="0"/>
              <a:t>Avoid</a:t>
            </a:r>
            <a:r>
              <a:rPr lang="de-CH" dirty="0" smtClean="0"/>
              <a:t> </a:t>
            </a:r>
            <a:r>
              <a:rPr lang="de-CH" dirty="0" err="1" smtClean="0"/>
              <a:t>injuries</a:t>
            </a:r>
            <a:r>
              <a:rPr lang="de-CH" dirty="0" smtClean="0"/>
              <a:t>, </a:t>
            </a:r>
            <a:r>
              <a:rPr lang="de-CH" dirty="0" err="1" smtClean="0"/>
              <a:t>skin</a:t>
            </a:r>
            <a:r>
              <a:rPr lang="de-CH" dirty="0" smtClean="0"/>
              <a:t> </a:t>
            </a:r>
            <a:r>
              <a:rPr lang="de-CH" dirty="0" err="1" smtClean="0"/>
              <a:t>cracks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stiffness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affected</a:t>
            </a:r>
            <a:r>
              <a:rPr lang="de-CH" dirty="0" smtClean="0"/>
              <a:t> </a:t>
            </a:r>
            <a:r>
              <a:rPr lang="de-CH" dirty="0" err="1" smtClean="0"/>
              <a:t>limbs</a:t>
            </a:r>
            <a:endParaRPr lang="de-CH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 </a:t>
            </a:r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epidemiology</a:t>
            </a:r>
            <a:r>
              <a:rPr lang="de-CH" dirty="0" smtClean="0"/>
              <a:t>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839"/>
            <a:ext cx="407828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1991: </a:t>
            </a:r>
            <a:r>
              <a:rPr lang="en-US" dirty="0" smtClean="0"/>
              <a:t>WHO passed </a:t>
            </a:r>
            <a:r>
              <a:rPr lang="en-US" dirty="0"/>
              <a:t>resolution to eliminate leprosy as a public health problem (prevalence </a:t>
            </a:r>
            <a:r>
              <a:rPr lang="en-US" dirty="0" smtClean="0"/>
              <a:t>&lt;1 </a:t>
            </a:r>
            <a:r>
              <a:rPr lang="en-US" dirty="0"/>
              <a:t>case per </a:t>
            </a:r>
            <a:r>
              <a:rPr lang="en-US" dirty="0" smtClean="0"/>
              <a:t>10’000 </a:t>
            </a:r>
            <a:r>
              <a:rPr lang="en-US" dirty="0"/>
              <a:t>population) by 2000</a:t>
            </a:r>
          </a:p>
          <a:p>
            <a:r>
              <a:rPr lang="en-US" dirty="0" smtClean="0"/>
              <a:t>1990-2000: Decrease in registered prevalence, due to progressive shortening of treatment duration (36 month vs 6-12 month)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7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608512" cy="421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5837202"/>
            <a:ext cx="48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Global </a:t>
            </a:r>
            <a:r>
              <a:rPr lang="de-CH" sz="1200" dirty="0" err="1" smtClean="0"/>
              <a:t>leprosy</a:t>
            </a:r>
            <a:r>
              <a:rPr lang="de-CH" sz="1200" dirty="0" smtClean="0"/>
              <a:t> </a:t>
            </a:r>
            <a:r>
              <a:rPr lang="de-CH" sz="1200" b="1" dirty="0" smtClean="0">
                <a:solidFill>
                  <a:srgbClr val="92D050"/>
                </a:solidFill>
              </a:rPr>
              <a:t>registered </a:t>
            </a:r>
            <a:r>
              <a:rPr lang="de-CH" sz="1200" b="1" dirty="0" err="1" smtClean="0">
                <a:solidFill>
                  <a:srgbClr val="92D050"/>
                </a:solidFill>
              </a:rPr>
              <a:t>prevalence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</a:t>
            </a:r>
            <a:r>
              <a:rPr lang="de-CH" sz="1200" b="1" dirty="0" err="1" smtClean="0">
                <a:solidFill>
                  <a:srgbClr val="C00000"/>
                </a:solidFill>
              </a:rPr>
              <a:t>new</a:t>
            </a:r>
            <a:r>
              <a:rPr lang="de-CH" sz="1200" b="1" dirty="0" smtClean="0">
                <a:solidFill>
                  <a:srgbClr val="C00000"/>
                </a:solidFill>
              </a:rPr>
              <a:t> </a:t>
            </a:r>
            <a:r>
              <a:rPr lang="de-CH" sz="1200" b="1" dirty="0" err="1" smtClean="0">
                <a:solidFill>
                  <a:srgbClr val="C00000"/>
                </a:solidFill>
              </a:rPr>
              <a:t>case</a:t>
            </a:r>
            <a:r>
              <a:rPr lang="de-CH" sz="1200" b="1" dirty="0" smtClean="0">
                <a:solidFill>
                  <a:srgbClr val="C00000"/>
                </a:solidFill>
              </a:rPr>
              <a:t> </a:t>
            </a:r>
            <a:r>
              <a:rPr lang="de-CH" sz="1200" b="1" dirty="0" err="1" smtClean="0">
                <a:solidFill>
                  <a:srgbClr val="C00000"/>
                </a:solidFill>
              </a:rPr>
              <a:t>detection</a:t>
            </a:r>
            <a:r>
              <a:rPr lang="de-CH" sz="1200" dirty="0" smtClean="0"/>
              <a:t> </a:t>
            </a:r>
            <a:r>
              <a:rPr lang="de-CH" sz="1200" dirty="0"/>
              <a:t>1985-2013 (</a:t>
            </a:r>
            <a:r>
              <a:rPr lang="de-CH" sz="1200" i="1" dirty="0"/>
              <a:t>https://internationaltextbookofleprosy.org/chapter/epidemiology-leprosy</a:t>
            </a:r>
            <a:r>
              <a:rPr lang="de-CH" sz="1200" dirty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678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Global </a:t>
            </a:r>
            <a:r>
              <a:rPr lang="de-CH" dirty="0" err="1"/>
              <a:t>leprosy</a:t>
            </a:r>
            <a:r>
              <a:rPr lang="de-CH" dirty="0"/>
              <a:t> </a:t>
            </a:r>
            <a:r>
              <a:rPr lang="de-CH" dirty="0" err="1" smtClean="0"/>
              <a:t>epidemiology</a:t>
            </a:r>
            <a:r>
              <a:rPr lang="de-CH" dirty="0" smtClean="0"/>
              <a:t>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 to eliminate </a:t>
            </a:r>
            <a:r>
              <a:rPr lang="en-US" dirty="0" smtClean="0"/>
              <a:t>leprosy </a:t>
            </a:r>
            <a:r>
              <a:rPr lang="en-US" dirty="0"/>
              <a:t>as a public health problem achieved </a:t>
            </a:r>
            <a:r>
              <a:rPr lang="en-US" dirty="0" smtClean="0"/>
              <a:t>globally in 2000, </a:t>
            </a:r>
            <a:r>
              <a:rPr lang="en-US" dirty="0"/>
              <a:t>but pockets of high endemicity remain</a:t>
            </a:r>
          </a:p>
          <a:p>
            <a:r>
              <a:rPr lang="de-CH" dirty="0" err="1"/>
              <a:t>Currently</a:t>
            </a:r>
            <a:r>
              <a:rPr lang="de-CH" dirty="0"/>
              <a:t> </a:t>
            </a:r>
            <a:r>
              <a:rPr lang="de-CH" dirty="0" smtClean="0"/>
              <a:t>  </a:t>
            </a:r>
            <a:r>
              <a:rPr lang="de-CH" dirty="0">
                <a:cs typeface="Arial"/>
              </a:rPr>
              <a:t>̴</a:t>
            </a:r>
            <a:r>
              <a:rPr lang="de-CH" dirty="0" smtClean="0"/>
              <a:t>200’000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cases</a:t>
            </a:r>
            <a:r>
              <a:rPr lang="de-CH" dirty="0"/>
              <a:t> </a:t>
            </a:r>
            <a:r>
              <a:rPr lang="de-CH" dirty="0" err="1" smtClean="0"/>
              <a:t>detected</a:t>
            </a:r>
            <a:r>
              <a:rPr lang="de-CH" dirty="0" smtClean="0"/>
              <a:t> </a:t>
            </a:r>
            <a:r>
              <a:rPr lang="de-CH" dirty="0" err="1" smtClean="0"/>
              <a:t>every</a:t>
            </a:r>
            <a:r>
              <a:rPr lang="de-CH" dirty="0" smtClean="0"/>
              <a:t> </a:t>
            </a:r>
            <a:r>
              <a:rPr lang="de-CH" dirty="0" err="1"/>
              <a:t>year</a:t>
            </a:r>
            <a:r>
              <a:rPr lang="de-CH" dirty="0"/>
              <a:t>, </a:t>
            </a:r>
            <a:r>
              <a:rPr lang="de-CH" dirty="0" err="1" smtClean="0"/>
              <a:t>including</a:t>
            </a:r>
            <a:r>
              <a:rPr lang="de-CH" dirty="0" smtClean="0"/>
              <a:t> </a:t>
            </a:r>
            <a:r>
              <a:rPr lang="de-CH" dirty="0" err="1" smtClean="0"/>
              <a:t>child</a:t>
            </a:r>
            <a:r>
              <a:rPr lang="de-CH" dirty="0" smtClean="0"/>
              <a:t> </a:t>
            </a:r>
            <a:r>
              <a:rPr lang="de-CH" dirty="0" err="1" smtClean="0"/>
              <a:t>cases</a:t>
            </a:r>
            <a:r>
              <a:rPr lang="de-CH" dirty="0" smtClean="0"/>
              <a:t>, </a:t>
            </a:r>
            <a:r>
              <a:rPr lang="de-CH" dirty="0" err="1" smtClean="0"/>
              <a:t>indicating</a:t>
            </a:r>
            <a:r>
              <a:rPr lang="de-CH" dirty="0" smtClean="0"/>
              <a:t> </a:t>
            </a:r>
            <a:r>
              <a:rPr lang="de-CH" dirty="0" err="1"/>
              <a:t>transmission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ongoing</a:t>
            </a:r>
            <a:r>
              <a:rPr lang="de-CH" dirty="0"/>
              <a:t> in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endemic</a:t>
            </a:r>
            <a:r>
              <a:rPr lang="de-CH" dirty="0"/>
              <a:t> </a:t>
            </a:r>
            <a:r>
              <a:rPr lang="de-CH" dirty="0" err="1"/>
              <a:t>areas</a:t>
            </a:r>
            <a:endParaRPr lang="de-CH" dirty="0"/>
          </a:p>
          <a:p>
            <a:endParaRPr lang="de-CH" dirty="0"/>
          </a:p>
          <a:p>
            <a:pPr marL="514350" lvl="1" indent="0">
              <a:buNone/>
            </a:pPr>
            <a:r>
              <a:rPr lang="de-CH" sz="3200" b="1" dirty="0">
                <a:solidFill>
                  <a:srgbClr val="C00000"/>
                </a:solidFill>
              </a:rPr>
              <a:t>→ Need </a:t>
            </a:r>
            <a:r>
              <a:rPr lang="de-CH" sz="3200" b="1" dirty="0" err="1">
                <a:solidFill>
                  <a:srgbClr val="C00000"/>
                </a:solidFill>
              </a:rPr>
              <a:t>for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new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interventions</a:t>
            </a:r>
            <a:r>
              <a:rPr lang="de-CH" sz="3200" b="1" dirty="0" smtClean="0">
                <a:solidFill>
                  <a:srgbClr val="C00000"/>
                </a:solidFill>
              </a:rPr>
              <a:t>/</a:t>
            </a:r>
            <a:r>
              <a:rPr lang="de-CH" sz="3200" b="1" dirty="0" err="1" smtClean="0">
                <a:solidFill>
                  <a:srgbClr val="C00000"/>
                </a:solidFill>
              </a:rPr>
              <a:t>tools</a:t>
            </a:r>
            <a:r>
              <a:rPr lang="de-CH" sz="3200" b="1" dirty="0" smtClean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to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>
                <a:solidFill>
                  <a:srgbClr val="C00000"/>
                </a:solidFill>
              </a:rPr>
              <a:t>stop</a:t>
            </a:r>
            <a:r>
              <a:rPr lang="de-CH" sz="3200" b="1" dirty="0">
                <a:solidFill>
                  <a:srgbClr val="C00000"/>
                </a:solidFill>
              </a:rPr>
              <a:t> </a:t>
            </a:r>
            <a:r>
              <a:rPr lang="de-CH" sz="3200" b="1" dirty="0" err="1" smtClean="0">
                <a:solidFill>
                  <a:srgbClr val="C00000"/>
                </a:solidFill>
              </a:rPr>
              <a:t>transmission</a:t>
            </a:r>
            <a:r>
              <a:rPr lang="de-CH" b="1" dirty="0">
                <a:solidFill>
                  <a:srgbClr val="C00000"/>
                </a:solidFill>
              </a:rPr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Leprosy</a:t>
            </a:r>
            <a:r>
              <a:rPr lang="de-CH" dirty="0" smtClean="0"/>
              <a:t> </a:t>
            </a:r>
            <a:r>
              <a:rPr lang="de-CH" dirty="0" err="1" smtClean="0"/>
              <a:t>epidemiology</a:t>
            </a:r>
            <a:r>
              <a:rPr lang="de-CH" dirty="0" smtClean="0"/>
              <a:t> in </a:t>
            </a:r>
            <a:r>
              <a:rPr lang="de-CH" dirty="0" smtClean="0">
                <a:solidFill>
                  <a:srgbClr val="00B0F0"/>
                </a:solidFill>
                <a:latin typeface="Arial"/>
                <a:cs typeface="Arial"/>
              </a:rPr>
              <a:t>[</a:t>
            </a:r>
            <a:r>
              <a:rPr lang="de-CH" dirty="0" err="1" smtClean="0">
                <a:solidFill>
                  <a:srgbClr val="00B0F0"/>
                </a:solidFill>
                <a:latin typeface="Arial"/>
                <a:cs typeface="Arial"/>
              </a:rPr>
              <a:t>country</a:t>
            </a:r>
            <a:r>
              <a:rPr lang="de-CH" dirty="0" smtClean="0">
                <a:solidFill>
                  <a:srgbClr val="00B0F0"/>
                </a:solidFill>
                <a:latin typeface="Arial"/>
                <a:cs typeface="Arial"/>
              </a:rPr>
              <a:t>]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err="1"/>
              <a:t>Eliminated</a:t>
            </a:r>
            <a:r>
              <a:rPr lang="de-CH" dirty="0"/>
              <a:t> </a:t>
            </a:r>
            <a:r>
              <a:rPr lang="de-CH" dirty="0" err="1"/>
              <a:t>leprosy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</a:t>
            </a:r>
            <a:r>
              <a:rPr lang="de-CH" dirty="0" err="1"/>
              <a:t>public</a:t>
            </a:r>
            <a:r>
              <a:rPr lang="de-CH" dirty="0"/>
              <a:t> </a:t>
            </a:r>
            <a:r>
              <a:rPr lang="de-CH" dirty="0" err="1"/>
              <a:t>health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 in </a:t>
            </a:r>
            <a:r>
              <a:rPr lang="de-CH" dirty="0" smtClean="0">
                <a:solidFill>
                  <a:srgbClr val="00B0F0"/>
                </a:solidFill>
                <a:latin typeface="Arial"/>
                <a:cs typeface="Arial"/>
              </a:rPr>
              <a:t>[</a:t>
            </a:r>
            <a:r>
              <a:rPr lang="de-CH" dirty="0" err="1" smtClean="0">
                <a:solidFill>
                  <a:srgbClr val="00B0F0"/>
                </a:solidFill>
                <a:latin typeface="Arial"/>
                <a:cs typeface="Arial"/>
              </a:rPr>
              <a:t>year</a:t>
            </a:r>
            <a:r>
              <a:rPr lang="de-CH" dirty="0" smtClean="0">
                <a:solidFill>
                  <a:srgbClr val="00B0F0"/>
                </a:solidFill>
                <a:latin typeface="Arial"/>
                <a:cs typeface="Arial"/>
              </a:rPr>
              <a:t>] </a:t>
            </a:r>
            <a:endParaRPr lang="de-CH" b="1" dirty="0">
              <a:solidFill>
                <a:srgbClr val="00B0F0"/>
              </a:solidFill>
            </a:endParaRPr>
          </a:p>
          <a:p>
            <a:r>
              <a:rPr lang="de-CH" b="1" dirty="0" smtClean="0">
                <a:solidFill>
                  <a:srgbClr val="00B0F0"/>
                </a:solidFill>
              </a:rPr>
              <a:t>__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 smtClean="0"/>
              <a:t>cases</a:t>
            </a:r>
            <a:r>
              <a:rPr lang="de-CH" dirty="0" smtClean="0"/>
              <a:t> </a:t>
            </a:r>
            <a:r>
              <a:rPr lang="de-CH" dirty="0"/>
              <a:t>in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rgbClr val="00B0F0"/>
                </a:solidFill>
              </a:rPr>
              <a:t>__</a:t>
            </a:r>
            <a:r>
              <a:rPr lang="de-CH" b="1" dirty="0">
                <a:solidFill>
                  <a:srgbClr val="00B0F0"/>
                </a:solidFill>
              </a:rPr>
              <a:t>__</a:t>
            </a:r>
            <a:endParaRPr lang="de-CH" dirty="0" smtClean="0"/>
          </a:p>
          <a:p>
            <a:r>
              <a:rPr lang="de-CH" b="1" dirty="0" smtClean="0">
                <a:solidFill>
                  <a:srgbClr val="00B0F0"/>
                </a:solidFill>
              </a:rPr>
              <a:t>__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/>
              <a:t>% MB in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rgbClr val="00B0F0"/>
                </a:solidFill>
              </a:rPr>
              <a:t>__</a:t>
            </a:r>
            <a:r>
              <a:rPr lang="de-CH" b="1" dirty="0">
                <a:solidFill>
                  <a:srgbClr val="00B0F0"/>
                </a:solidFill>
              </a:rPr>
              <a:t>__</a:t>
            </a:r>
            <a:endParaRPr lang="de-CH" dirty="0"/>
          </a:p>
          <a:p>
            <a:r>
              <a:rPr lang="de-CH" b="1" dirty="0">
                <a:solidFill>
                  <a:srgbClr val="00B0F0"/>
                </a:solidFill>
              </a:rPr>
              <a:t>__</a:t>
            </a:r>
            <a:r>
              <a:rPr lang="de-CH" dirty="0" smtClean="0"/>
              <a:t> </a:t>
            </a:r>
            <a:r>
              <a:rPr lang="de-CH" dirty="0"/>
              <a:t>% </a:t>
            </a:r>
            <a:r>
              <a:rPr lang="de-CH" dirty="0" err="1"/>
              <a:t>female</a:t>
            </a:r>
            <a:r>
              <a:rPr lang="de-CH" dirty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in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dirty="0"/>
          </a:p>
          <a:p>
            <a:r>
              <a:rPr lang="de-CH" b="1" dirty="0">
                <a:solidFill>
                  <a:srgbClr val="00B0F0"/>
                </a:solidFill>
              </a:rPr>
              <a:t>__</a:t>
            </a:r>
            <a:r>
              <a:rPr lang="de-CH" dirty="0" smtClean="0"/>
              <a:t> </a:t>
            </a:r>
            <a:r>
              <a:rPr lang="de-CH" dirty="0"/>
              <a:t>% </a:t>
            </a:r>
            <a:r>
              <a:rPr lang="de-CH" dirty="0" err="1"/>
              <a:t>children</a:t>
            </a:r>
            <a:r>
              <a:rPr lang="de-CH" dirty="0"/>
              <a:t> in </a:t>
            </a:r>
            <a:r>
              <a:rPr lang="de-CH" dirty="0" err="1" smtClean="0"/>
              <a:t>year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r>
              <a:rPr lang="de-CH" dirty="0" smtClean="0"/>
              <a:t> </a:t>
            </a:r>
            <a:endParaRPr lang="en-GB" dirty="0"/>
          </a:p>
          <a:p>
            <a:r>
              <a:rPr lang="de-CH" b="1" dirty="0" smtClean="0">
                <a:solidFill>
                  <a:srgbClr val="00B0F0"/>
                </a:solidFill>
              </a:rPr>
              <a:t>__</a:t>
            </a:r>
            <a:r>
              <a:rPr lang="de-CH" dirty="0" smtClean="0"/>
              <a:t> </a:t>
            </a:r>
            <a:r>
              <a:rPr lang="de-CH" dirty="0"/>
              <a:t>% </a:t>
            </a:r>
            <a:r>
              <a:rPr lang="de-CH" dirty="0" err="1"/>
              <a:t>with</a:t>
            </a:r>
            <a:r>
              <a:rPr lang="de-CH" dirty="0"/>
              <a:t> Grade 2 </a:t>
            </a:r>
            <a:r>
              <a:rPr lang="de-CH" dirty="0" err="1"/>
              <a:t>disability</a:t>
            </a:r>
            <a:r>
              <a:rPr lang="de-CH" dirty="0"/>
              <a:t> in </a:t>
            </a:r>
            <a:r>
              <a:rPr lang="de-CH" dirty="0" err="1" smtClean="0"/>
              <a:t>year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rgbClr val="00B0F0"/>
                </a:solidFill>
              </a:rPr>
              <a:t>____</a:t>
            </a:r>
            <a:endParaRPr lang="de-CH" dirty="0"/>
          </a:p>
          <a:p>
            <a:r>
              <a:rPr lang="de-CH" b="1" dirty="0" smtClean="0">
                <a:solidFill>
                  <a:srgbClr val="00B0F0"/>
                </a:solidFill>
              </a:rPr>
              <a:t>____</a:t>
            </a:r>
            <a:r>
              <a:rPr lang="de-CH" b="1" dirty="0">
                <a:solidFill>
                  <a:srgbClr val="00B0F0"/>
                </a:solidFill>
              </a:rPr>
              <a:t>__</a:t>
            </a:r>
            <a:r>
              <a:rPr lang="de-CH" dirty="0" smtClean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areas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most</a:t>
            </a:r>
            <a:r>
              <a:rPr lang="de-CH" dirty="0"/>
              <a:t> </a:t>
            </a:r>
            <a:r>
              <a:rPr lang="de-CH" dirty="0" err="1" smtClean="0"/>
              <a:t>cases</a:t>
            </a:r>
            <a:endParaRPr lang="de-CH" dirty="0" smtClean="0"/>
          </a:p>
          <a:p>
            <a:pPr marL="0" indent="0">
              <a:buNone/>
            </a:pPr>
            <a:r>
              <a:rPr lang="de-CH" i="1" dirty="0" smtClean="0">
                <a:solidFill>
                  <a:srgbClr val="7030A0"/>
                </a:solidFill>
              </a:rPr>
              <a:t>Data </a:t>
            </a:r>
            <a:r>
              <a:rPr lang="de-CH" i="1" dirty="0" err="1" smtClean="0">
                <a:solidFill>
                  <a:srgbClr val="7030A0"/>
                </a:solidFill>
              </a:rPr>
              <a:t>over</a:t>
            </a:r>
            <a:r>
              <a:rPr lang="de-CH" i="1" dirty="0" smtClean="0">
                <a:solidFill>
                  <a:srgbClr val="7030A0"/>
                </a:solidFill>
              </a:rPr>
              <a:t> </a:t>
            </a:r>
            <a:r>
              <a:rPr lang="de-CH" i="1" dirty="0" err="1" smtClean="0">
                <a:solidFill>
                  <a:srgbClr val="7030A0"/>
                </a:solidFill>
              </a:rPr>
              <a:t>the</a:t>
            </a:r>
            <a:r>
              <a:rPr lang="de-CH" i="1" dirty="0" smtClean="0">
                <a:solidFill>
                  <a:srgbClr val="7030A0"/>
                </a:solidFill>
              </a:rPr>
              <a:t> last 10 </a:t>
            </a:r>
            <a:r>
              <a:rPr lang="de-CH" i="1" dirty="0" err="1" smtClean="0">
                <a:solidFill>
                  <a:srgbClr val="7030A0"/>
                </a:solidFill>
              </a:rPr>
              <a:t>years</a:t>
            </a:r>
            <a:r>
              <a:rPr lang="de-CH" i="1" dirty="0" smtClean="0">
                <a:solidFill>
                  <a:srgbClr val="7030A0"/>
                </a:solidFill>
              </a:rPr>
              <a:t> </a:t>
            </a:r>
            <a:r>
              <a:rPr lang="de-CH" i="1" dirty="0" err="1" smtClean="0">
                <a:solidFill>
                  <a:srgbClr val="7030A0"/>
                </a:solidFill>
              </a:rPr>
              <a:t>would</a:t>
            </a:r>
            <a:r>
              <a:rPr lang="de-CH" i="1" dirty="0" smtClean="0">
                <a:solidFill>
                  <a:srgbClr val="7030A0"/>
                </a:solidFill>
              </a:rPr>
              <a:t> </a:t>
            </a:r>
            <a:r>
              <a:rPr lang="de-CH" i="1" dirty="0" err="1" smtClean="0">
                <a:solidFill>
                  <a:srgbClr val="7030A0"/>
                </a:solidFill>
              </a:rPr>
              <a:t>be</a:t>
            </a:r>
            <a:r>
              <a:rPr lang="de-CH" i="1" dirty="0" smtClean="0">
                <a:solidFill>
                  <a:srgbClr val="7030A0"/>
                </a:solidFill>
              </a:rPr>
              <a:t> </a:t>
            </a:r>
            <a:r>
              <a:rPr lang="de-CH" i="1" dirty="0" err="1" smtClean="0">
                <a:solidFill>
                  <a:srgbClr val="7030A0"/>
                </a:solidFill>
              </a:rPr>
              <a:t>interesting</a:t>
            </a:r>
            <a:endParaRPr lang="en-GB" i="1" dirty="0">
              <a:solidFill>
                <a:srgbClr val="7030A0"/>
              </a:solidFill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1654-3113-419E-9F68-A3397DF303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Office PowerPoint</Application>
  <PresentationFormat>On-screen Show (4:3)</PresentationFormat>
  <Paragraphs>239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Courier New</vt:lpstr>
      <vt:lpstr>Office Theme</vt:lpstr>
      <vt:lpstr>Leprosy Post-Exposure Prophylaxis with Single-Dose Rifampicin Toolkit - Policy</vt:lpstr>
      <vt:lpstr>How to use this slide deck</vt:lpstr>
      <vt:lpstr>Mycobacterium leprae infection</vt:lpstr>
      <vt:lpstr>Diagnosis and classification</vt:lpstr>
      <vt:lpstr>Transmission</vt:lpstr>
      <vt:lpstr>Treatment</vt:lpstr>
      <vt:lpstr>Global leprosy epidemiology I</vt:lpstr>
      <vt:lpstr>Global leprosy epidemiology II</vt:lpstr>
      <vt:lpstr>Leprosy epidemiology in [country]</vt:lpstr>
      <vt:lpstr>Leprosy control in [country] </vt:lpstr>
      <vt:lpstr>Approaches to case detection</vt:lpstr>
      <vt:lpstr>Risks for contacts of leprosy patients I</vt:lpstr>
      <vt:lpstr>Risks for contacts of leprosy patients II</vt:lpstr>
      <vt:lpstr>Risks for contacts of leprosy patients III</vt:lpstr>
      <vt:lpstr>Post-exposure chemoprophylaxis</vt:lpstr>
      <vt:lpstr>COLEP Study 2001-2009</vt:lpstr>
      <vt:lpstr>Rifampicin resistance</vt:lpstr>
      <vt:lpstr>Leprosy Post-Exposure Prophylaxis (LPEP) program (2015-2018)</vt:lpstr>
      <vt:lpstr>LPEP settings</vt:lpstr>
      <vt:lpstr>LPEP- activity flow</vt:lpstr>
      <vt:lpstr>LPEP- contact definitions</vt:lpstr>
      <vt:lpstr>LPEP- interim results</vt:lpstr>
      <vt:lpstr>Ethical consideration</vt:lpstr>
      <vt:lpstr>WHO global leprosy guidelines </vt:lpstr>
      <vt:lpstr>WHO global leprosy guidelines</vt:lpstr>
      <vt:lpstr>PEP - Minimal essential data</vt:lpstr>
      <vt:lpstr>PEP minimal essential data-  Index patient</vt:lpstr>
      <vt:lpstr>PEP minimal essential data-  Household and neighbor screening</vt:lpstr>
      <vt:lpstr>PEP minimal essential data- - Community screening </vt:lpstr>
      <vt:lpstr>Single dose rifampicin supply </vt:lpstr>
      <vt:lpstr>Costs</vt:lpstr>
      <vt:lpstr>Ongoing chemoprophylaxis and immunoprophylaxis trials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Barth-Jaeggi</dc:creator>
  <cp:lastModifiedBy>Tanja Barth-Jaeggi</cp:lastModifiedBy>
  <cp:revision>728</cp:revision>
  <dcterms:created xsi:type="dcterms:W3CDTF">2018-07-30T14:09:31Z</dcterms:created>
  <dcterms:modified xsi:type="dcterms:W3CDTF">2019-04-19T06:18:35Z</dcterms:modified>
</cp:coreProperties>
</file>