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0" r:id="rId3"/>
    <p:sldId id="279" r:id="rId4"/>
    <p:sldId id="280" r:id="rId5"/>
    <p:sldId id="277" r:id="rId6"/>
    <p:sldId id="261" r:id="rId7"/>
    <p:sldId id="262" r:id="rId8"/>
    <p:sldId id="258" r:id="rId9"/>
    <p:sldId id="259" r:id="rId10"/>
    <p:sldId id="257" r:id="rId11"/>
    <p:sldId id="260" r:id="rId12"/>
    <p:sldId id="276" r:id="rId13"/>
    <p:sldId id="271" r:id="rId14"/>
    <p:sldId id="273" r:id="rId15"/>
    <p:sldId id="264" r:id="rId16"/>
    <p:sldId id="275" r:id="rId17"/>
    <p:sldId id="274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elena Greter" initials="HG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85750" autoAdjust="0"/>
  </p:normalViewPr>
  <p:slideViewPr>
    <p:cSldViewPr>
      <p:cViewPr varScale="1">
        <p:scale>
          <a:sx n="59" d="100"/>
          <a:sy n="59" d="100"/>
        </p:scale>
        <p:origin x="149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C7313C-E793-420C-B25C-A35C817C536B}" type="doc">
      <dgm:prSet loTypeId="urn:microsoft.com/office/officeart/2005/8/layout/hList6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5662DE00-4189-4E37-9257-46A25DD485F4}">
      <dgm:prSet phldrT="[Text]" custT="1"/>
      <dgm:spPr/>
      <dgm:t>
        <a:bodyPr/>
        <a:lstStyle/>
        <a:p>
          <a:r>
            <a:rPr lang="de-CH" sz="1500" b="1" dirty="0" smtClean="0"/>
            <a:t>Index </a:t>
          </a:r>
          <a:r>
            <a:rPr lang="de-CH" sz="1500" b="1" dirty="0" err="1" smtClean="0"/>
            <a:t>patient</a:t>
          </a:r>
          <a:endParaRPr lang="de-CH" sz="1500" b="1" dirty="0" smtClean="0"/>
        </a:p>
        <a:p>
          <a:endParaRPr lang="en-GB" sz="1400" dirty="0"/>
        </a:p>
      </dgm:t>
    </dgm:pt>
    <dgm:pt modelId="{E5814FB9-3F75-45A8-93DF-9223F74A8C77}" type="parTrans" cxnId="{4C6B5C97-782C-4FFF-BBE0-FB4712849E9D}">
      <dgm:prSet/>
      <dgm:spPr/>
      <dgm:t>
        <a:bodyPr/>
        <a:lstStyle/>
        <a:p>
          <a:endParaRPr lang="en-GB"/>
        </a:p>
      </dgm:t>
    </dgm:pt>
    <dgm:pt modelId="{B7F91540-791C-4B2E-80A9-F2DCD7384FAD}" type="sibTrans" cxnId="{4C6B5C97-782C-4FFF-BBE0-FB4712849E9D}">
      <dgm:prSet/>
      <dgm:spPr/>
      <dgm:t>
        <a:bodyPr/>
        <a:lstStyle/>
        <a:p>
          <a:endParaRPr lang="en-GB"/>
        </a:p>
      </dgm:t>
    </dgm:pt>
    <dgm:pt modelId="{E562AE9D-2E51-4549-8D96-8C4406DE366A}">
      <dgm:prSet phldrT="[Text]" custT="1"/>
      <dgm:spPr/>
      <dgm:t>
        <a:bodyPr/>
        <a:lstStyle/>
        <a:p>
          <a:r>
            <a:rPr lang="de-CH" sz="1400" dirty="0" err="1" smtClean="0"/>
            <a:t>Available</a:t>
          </a:r>
          <a:r>
            <a:rPr lang="de-CH" sz="1400" dirty="0" smtClean="0"/>
            <a:t> </a:t>
          </a:r>
          <a:r>
            <a:rPr lang="de-CH" sz="1400" dirty="0" err="1" smtClean="0"/>
            <a:t>contacts</a:t>
          </a:r>
          <a:r>
            <a:rPr lang="de-CH" sz="1400" dirty="0" smtClean="0"/>
            <a:t> in </a:t>
          </a:r>
          <a:r>
            <a:rPr lang="de-CH" sz="1400" dirty="0" err="1" smtClean="0"/>
            <a:t>catchment</a:t>
          </a:r>
          <a:r>
            <a:rPr lang="de-CH" sz="1400" dirty="0" smtClean="0"/>
            <a:t> </a:t>
          </a:r>
          <a:r>
            <a:rPr lang="de-CH" sz="1400" dirty="0" err="1" smtClean="0"/>
            <a:t>area</a:t>
          </a:r>
          <a:r>
            <a:rPr lang="de-CH" sz="1400" dirty="0" smtClean="0"/>
            <a:t> </a:t>
          </a:r>
          <a:endParaRPr lang="en-GB" sz="1400" dirty="0"/>
        </a:p>
      </dgm:t>
    </dgm:pt>
    <dgm:pt modelId="{D83E86E7-7BA9-4531-89F1-6AD197CBBE8E}" type="parTrans" cxnId="{37FCEFBA-F04B-4269-8D37-25EB2986D396}">
      <dgm:prSet/>
      <dgm:spPr/>
      <dgm:t>
        <a:bodyPr/>
        <a:lstStyle/>
        <a:p>
          <a:endParaRPr lang="en-GB"/>
        </a:p>
      </dgm:t>
    </dgm:pt>
    <dgm:pt modelId="{81D3754E-8F91-4E6D-BAF4-5A8A8C608E11}" type="sibTrans" cxnId="{37FCEFBA-F04B-4269-8D37-25EB2986D396}">
      <dgm:prSet/>
      <dgm:spPr/>
      <dgm:t>
        <a:bodyPr/>
        <a:lstStyle/>
        <a:p>
          <a:endParaRPr lang="en-GB"/>
        </a:p>
      </dgm:t>
    </dgm:pt>
    <dgm:pt modelId="{CB2C1C84-497C-4587-99A2-DB1530DCFA42}">
      <dgm:prSet phldrT="[Text]" custT="1"/>
      <dgm:spPr/>
      <dgm:t>
        <a:bodyPr/>
        <a:lstStyle/>
        <a:p>
          <a:r>
            <a:rPr lang="de-CH" sz="1500" b="1" dirty="0" err="1" smtClean="0"/>
            <a:t>Contact</a:t>
          </a:r>
          <a:r>
            <a:rPr lang="de-CH" sz="1500" b="1" dirty="0" smtClean="0"/>
            <a:t> </a:t>
          </a:r>
          <a:r>
            <a:rPr lang="de-CH" sz="1500" b="1" dirty="0" err="1" smtClean="0"/>
            <a:t>tracing</a:t>
          </a:r>
          <a:endParaRPr lang="de-CH" sz="1500" b="1" dirty="0" smtClean="0"/>
        </a:p>
        <a:p>
          <a:endParaRPr lang="en-GB" sz="1200" smtClean="0"/>
        </a:p>
        <a:p>
          <a:endParaRPr lang="en-GB" sz="1200" dirty="0"/>
        </a:p>
      </dgm:t>
    </dgm:pt>
    <dgm:pt modelId="{22002EAC-1868-4778-AE5D-ECCEF6FED827}" type="parTrans" cxnId="{4DC1F5CE-3A8A-4A95-860A-CB0FB86DE099}">
      <dgm:prSet/>
      <dgm:spPr/>
      <dgm:t>
        <a:bodyPr/>
        <a:lstStyle/>
        <a:p>
          <a:endParaRPr lang="en-GB"/>
        </a:p>
      </dgm:t>
    </dgm:pt>
    <dgm:pt modelId="{6FF3EA5D-E0EC-4780-B12D-1F1703AC76BD}" type="sibTrans" cxnId="{4DC1F5CE-3A8A-4A95-860A-CB0FB86DE099}">
      <dgm:prSet/>
      <dgm:spPr/>
      <dgm:t>
        <a:bodyPr/>
        <a:lstStyle/>
        <a:p>
          <a:endParaRPr lang="en-GB"/>
        </a:p>
      </dgm:t>
    </dgm:pt>
    <dgm:pt modelId="{F867F90D-0C4B-49C8-96FF-728D2115293A}">
      <dgm:prSet phldrT="[Text]" custT="1"/>
      <dgm:spPr/>
      <dgm:t>
        <a:bodyPr/>
        <a:lstStyle/>
        <a:p>
          <a:r>
            <a:rPr lang="de-CH" sz="1500" b="1" dirty="0" err="1" smtClean="0"/>
            <a:t>Contact</a:t>
          </a:r>
          <a:r>
            <a:rPr lang="de-CH" sz="1500" b="1" dirty="0" smtClean="0"/>
            <a:t> </a:t>
          </a:r>
          <a:r>
            <a:rPr lang="de-CH" sz="1500" b="1" dirty="0" err="1" smtClean="0"/>
            <a:t>screening</a:t>
          </a:r>
          <a:endParaRPr lang="de-CH" sz="1500" b="1" dirty="0" smtClean="0"/>
        </a:p>
        <a:p>
          <a:endParaRPr lang="de-CH" sz="1200" dirty="0" smtClean="0"/>
        </a:p>
      </dgm:t>
    </dgm:pt>
    <dgm:pt modelId="{8B3F315F-BA8E-40CB-9A52-1E0FA4F7E8F5}" type="parTrans" cxnId="{94C4AF5D-3E44-4754-B19F-6B4DD97B6F2D}">
      <dgm:prSet/>
      <dgm:spPr/>
      <dgm:t>
        <a:bodyPr/>
        <a:lstStyle/>
        <a:p>
          <a:endParaRPr lang="en-GB"/>
        </a:p>
      </dgm:t>
    </dgm:pt>
    <dgm:pt modelId="{0470F51D-A1CB-4FBE-A0B1-FE919D6DF740}" type="sibTrans" cxnId="{94C4AF5D-3E44-4754-B19F-6B4DD97B6F2D}">
      <dgm:prSet/>
      <dgm:spPr/>
      <dgm:t>
        <a:bodyPr/>
        <a:lstStyle/>
        <a:p>
          <a:endParaRPr lang="en-GB"/>
        </a:p>
      </dgm:t>
    </dgm:pt>
    <dgm:pt modelId="{B68D66DB-5C25-40E1-AD85-AE30717381A8}">
      <dgm:prSet phldrT="[Text]" custT="1"/>
      <dgm:spPr/>
      <dgm:t>
        <a:bodyPr/>
        <a:lstStyle/>
        <a:p>
          <a:r>
            <a:rPr lang="de-CH" sz="1400" dirty="0" smtClean="0"/>
            <a:t>Privacy, </a:t>
          </a:r>
          <a:r>
            <a:rPr lang="de-CH" sz="1400" dirty="0" err="1" smtClean="0"/>
            <a:t>gender</a:t>
          </a:r>
          <a:r>
            <a:rPr lang="de-CH" sz="1400" dirty="0" smtClean="0"/>
            <a:t> </a:t>
          </a:r>
          <a:r>
            <a:rPr lang="de-CH" sz="1400" dirty="0" err="1" smtClean="0"/>
            <a:t>senitivity</a:t>
          </a:r>
          <a:endParaRPr lang="en-GB" sz="1400" dirty="0"/>
        </a:p>
      </dgm:t>
    </dgm:pt>
    <dgm:pt modelId="{95832918-48C5-4BFB-AD54-9C49A16A1FC6}" type="parTrans" cxnId="{519AE858-2DE4-4A5B-B504-4626941CC8F6}">
      <dgm:prSet/>
      <dgm:spPr/>
      <dgm:t>
        <a:bodyPr/>
        <a:lstStyle/>
        <a:p>
          <a:endParaRPr lang="en-GB"/>
        </a:p>
      </dgm:t>
    </dgm:pt>
    <dgm:pt modelId="{120EFE76-5C3E-45E2-9115-1D90F0065FC2}" type="sibTrans" cxnId="{519AE858-2DE4-4A5B-B504-4626941CC8F6}">
      <dgm:prSet/>
      <dgm:spPr/>
      <dgm:t>
        <a:bodyPr/>
        <a:lstStyle/>
        <a:p>
          <a:endParaRPr lang="en-GB"/>
        </a:p>
      </dgm:t>
    </dgm:pt>
    <dgm:pt modelId="{6DFBCDF9-6313-4C6F-B829-76538D5A8FCB}">
      <dgm:prSet phldrT="[Text]" custT="1"/>
      <dgm:spPr/>
      <dgm:t>
        <a:bodyPr/>
        <a:lstStyle/>
        <a:p>
          <a:r>
            <a:rPr lang="de-CH" sz="1500" b="1" dirty="0" err="1" smtClean="0"/>
            <a:t>Eligibility</a:t>
          </a:r>
          <a:r>
            <a:rPr lang="de-CH" sz="1500" b="1" dirty="0" smtClean="0"/>
            <a:t> </a:t>
          </a:r>
          <a:r>
            <a:rPr lang="de-CH" sz="1500" b="1" dirty="0" err="1" smtClean="0"/>
            <a:t>for</a:t>
          </a:r>
          <a:r>
            <a:rPr lang="de-CH" sz="1500" b="1" dirty="0" smtClean="0"/>
            <a:t> SDR</a:t>
          </a:r>
        </a:p>
        <a:p>
          <a:endParaRPr lang="en-GB" sz="1200" dirty="0"/>
        </a:p>
      </dgm:t>
    </dgm:pt>
    <dgm:pt modelId="{49602408-479F-4434-B7A2-B582FDCB25C9}" type="parTrans" cxnId="{DF999A4B-24F0-47E4-9CFC-EB3A008D93E2}">
      <dgm:prSet/>
      <dgm:spPr/>
      <dgm:t>
        <a:bodyPr/>
        <a:lstStyle/>
        <a:p>
          <a:endParaRPr lang="en-GB"/>
        </a:p>
      </dgm:t>
    </dgm:pt>
    <dgm:pt modelId="{890520AC-30EE-4F74-B242-3DB5957004A0}" type="sibTrans" cxnId="{DF999A4B-24F0-47E4-9CFC-EB3A008D93E2}">
      <dgm:prSet/>
      <dgm:spPr/>
      <dgm:t>
        <a:bodyPr/>
        <a:lstStyle/>
        <a:p>
          <a:endParaRPr lang="en-GB"/>
        </a:p>
      </dgm:t>
    </dgm:pt>
    <dgm:pt modelId="{4B53C6B8-7975-4296-B36B-CE23B9333D23}">
      <dgm:prSet phldrT="[Text]" custT="1"/>
      <dgm:spPr/>
      <dgm:t>
        <a:bodyPr/>
        <a:lstStyle/>
        <a:p>
          <a:r>
            <a:rPr lang="de-CH" sz="1400" dirty="0" smtClean="0"/>
            <a:t>None </a:t>
          </a:r>
          <a:r>
            <a:rPr lang="de-CH" sz="1400" dirty="0" err="1" smtClean="0"/>
            <a:t>of</a:t>
          </a:r>
          <a:r>
            <a:rPr lang="de-CH" sz="1400" dirty="0" smtClean="0"/>
            <a:t> </a:t>
          </a:r>
          <a:r>
            <a:rPr lang="de-CH" sz="1400" dirty="0" err="1" smtClean="0"/>
            <a:t>the</a:t>
          </a:r>
          <a:r>
            <a:rPr lang="de-CH" sz="1400" dirty="0" smtClean="0"/>
            <a:t> </a:t>
          </a:r>
          <a:r>
            <a:rPr lang="de-CH" sz="1400" dirty="0" err="1" smtClean="0"/>
            <a:t>exclusion</a:t>
          </a:r>
          <a:r>
            <a:rPr lang="de-CH" sz="1400" dirty="0" smtClean="0"/>
            <a:t> </a:t>
          </a:r>
          <a:r>
            <a:rPr lang="de-CH" sz="1400" dirty="0" err="1" smtClean="0"/>
            <a:t>criteria</a:t>
          </a:r>
          <a:r>
            <a:rPr lang="de-CH" sz="1400" dirty="0" smtClean="0"/>
            <a:t> </a:t>
          </a:r>
          <a:r>
            <a:rPr lang="de-CH" sz="1400" dirty="0" err="1" smtClean="0"/>
            <a:t>is</a:t>
          </a:r>
          <a:r>
            <a:rPr lang="de-CH" sz="1400" dirty="0" smtClean="0"/>
            <a:t> </a:t>
          </a:r>
          <a:r>
            <a:rPr lang="de-CH" sz="1400" dirty="0" err="1" smtClean="0"/>
            <a:t>met</a:t>
          </a:r>
          <a:endParaRPr lang="en-GB" sz="1400" dirty="0"/>
        </a:p>
      </dgm:t>
    </dgm:pt>
    <dgm:pt modelId="{434FA642-AAC9-4349-83A1-816ECCDEA3FC}" type="parTrans" cxnId="{C9F1D411-0690-4C01-BF00-1F8A08DE5419}">
      <dgm:prSet/>
      <dgm:spPr/>
      <dgm:t>
        <a:bodyPr/>
        <a:lstStyle/>
        <a:p>
          <a:endParaRPr lang="en-GB"/>
        </a:p>
      </dgm:t>
    </dgm:pt>
    <dgm:pt modelId="{8C0DB6E5-B00A-4C3B-A816-9EF11F9418DF}" type="sibTrans" cxnId="{C9F1D411-0690-4C01-BF00-1F8A08DE5419}">
      <dgm:prSet/>
      <dgm:spPr/>
      <dgm:t>
        <a:bodyPr/>
        <a:lstStyle/>
        <a:p>
          <a:endParaRPr lang="en-GB"/>
        </a:p>
      </dgm:t>
    </dgm:pt>
    <dgm:pt modelId="{45EECBD1-32BC-422B-849E-CFD2F1628566}">
      <dgm:prSet phldrT="[Text]" custT="1"/>
      <dgm:spPr/>
      <dgm:t>
        <a:bodyPr/>
        <a:lstStyle/>
        <a:p>
          <a:r>
            <a:rPr lang="de-CH" sz="1500" b="1" dirty="0" smtClean="0"/>
            <a:t>Recording &amp; </a:t>
          </a:r>
          <a:r>
            <a:rPr lang="de-CH" sz="1500" b="1" dirty="0" err="1" smtClean="0"/>
            <a:t>reporting</a:t>
          </a:r>
          <a:endParaRPr lang="de-CH" sz="1500" b="1" dirty="0" smtClean="0"/>
        </a:p>
        <a:p>
          <a:endParaRPr lang="en-GB" sz="1200" dirty="0"/>
        </a:p>
      </dgm:t>
    </dgm:pt>
    <dgm:pt modelId="{390516BB-53F4-44DE-B32B-52B07AB93AC2}" type="parTrans" cxnId="{1A65264F-4697-4BB3-A93A-6438746A0B06}">
      <dgm:prSet/>
      <dgm:spPr/>
      <dgm:t>
        <a:bodyPr/>
        <a:lstStyle/>
        <a:p>
          <a:endParaRPr lang="en-GB"/>
        </a:p>
      </dgm:t>
    </dgm:pt>
    <dgm:pt modelId="{AFB6E196-4F4A-4A0D-973B-49ACA48A79B3}" type="sibTrans" cxnId="{1A65264F-4697-4BB3-A93A-6438746A0B06}">
      <dgm:prSet/>
      <dgm:spPr/>
      <dgm:t>
        <a:bodyPr/>
        <a:lstStyle/>
        <a:p>
          <a:endParaRPr lang="en-GB"/>
        </a:p>
      </dgm:t>
    </dgm:pt>
    <dgm:pt modelId="{F25EC5FE-98EF-405D-AF44-D9D1A1CA4BB5}">
      <dgm:prSet phldrT="[Text]" custT="1"/>
      <dgm:spPr/>
      <dgm:t>
        <a:bodyPr/>
        <a:lstStyle/>
        <a:p>
          <a:r>
            <a:rPr lang="de-CH" sz="1400" dirty="0" smtClean="0"/>
            <a:t>Paper </a:t>
          </a:r>
          <a:r>
            <a:rPr lang="de-CH" sz="1400" dirty="0" err="1" smtClean="0"/>
            <a:t>based</a:t>
          </a:r>
          <a:r>
            <a:rPr lang="de-CH" sz="1400" dirty="0" smtClean="0"/>
            <a:t> </a:t>
          </a:r>
          <a:r>
            <a:rPr lang="de-CH" sz="1400" dirty="0" err="1" smtClean="0"/>
            <a:t>recording</a:t>
          </a:r>
          <a:r>
            <a:rPr lang="de-CH" sz="1400" dirty="0" smtClean="0"/>
            <a:t> </a:t>
          </a:r>
          <a:endParaRPr lang="en-GB" sz="1400" dirty="0"/>
        </a:p>
      </dgm:t>
    </dgm:pt>
    <dgm:pt modelId="{DAF9E42E-40B9-42ED-9075-47333701E927}" type="parTrans" cxnId="{FCB7A7FB-4E16-4A5E-ACA7-76B4463B34EF}">
      <dgm:prSet/>
      <dgm:spPr/>
      <dgm:t>
        <a:bodyPr/>
        <a:lstStyle/>
        <a:p>
          <a:endParaRPr lang="en-GB"/>
        </a:p>
      </dgm:t>
    </dgm:pt>
    <dgm:pt modelId="{1BFB214F-7511-4BA8-B6C5-FF78F2B72395}" type="sibTrans" cxnId="{FCB7A7FB-4E16-4A5E-ACA7-76B4463B34EF}">
      <dgm:prSet/>
      <dgm:spPr/>
      <dgm:t>
        <a:bodyPr/>
        <a:lstStyle/>
        <a:p>
          <a:endParaRPr lang="en-GB"/>
        </a:p>
      </dgm:t>
    </dgm:pt>
    <dgm:pt modelId="{DC33FD60-0551-44E5-8F73-AFE59E0BADB0}">
      <dgm:prSet phldrT="[Text]" custT="1"/>
      <dgm:spPr/>
      <dgm:t>
        <a:bodyPr/>
        <a:lstStyle/>
        <a:p>
          <a:r>
            <a:rPr lang="de-CH" sz="1500" b="1" dirty="0" smtClean="0"/>
            <a:t>SDR </a:t>
          </a:r>
          <a:r>
            <a:rPr lang="de-CH" sz="1500" b="1" dirty="0" err="1" smtClean="0"/>
            <a:t>administration</a:t>
          </a:r>
          <a:endParaRPr lang="de-CH" sz="1500" b="1" dirty="0" smtClean="0"/>
        </a:p>
        <a:p>
          <a:endParaRPr lang="en-GB" sz="1200" dirty="0"/>
        </a:p>
      </dgm:t>
    </dgm:pt>
    <dgm:pt modelId="{5C1086F9-B4CF-4C5B-B5CB-409FFB3A5EF2}" type="parTrans" cxnId="{E5055AA9-4C78-454F-BA46-4A6DC27EA7B3}">
      <dgm:prSet/>
      <dgm:spPr/>
      <dgm:t>
        <a:bodyPr/>
        <a:lstStyle/>
        <a:p>
          <a:endParaRPr lang="en-GB"/>
        </a:p>
      </dgm:t>
    </dgm:pt>
    <dgm:pt modelId="{A12EC869-683C-43E8-A3C8-5FB66E20A6F7}" type="sibTrans" cxnId="{E5055AA9-4C78-454F-BA46-4A6DC27EA7B3}">
      <dgm:prSet/>
      <dgm:spPr/>
      <dgm:t>
        <a:bodyPr/>
        <a:lstStyle/>
        <a:p>
          <a:endParaRPr lang="en-GB"/>
        </a:p>
      </dgm:t>
    </dgm:pt>
    <dgm:pt modelId="{EF1E8A3E-9FF4-405A-AB48-EF60F61B139E}">
      <dgm:prSet custT="1"/>
      <dgm:spPr/>
      <dgm:t>
        <a:bodyPr/>
        <a:lstStyle/>
        <a:p>
          <a:endParaRPr lang="en-GB" sz="1000" dirty="0"/>
        </a:p>
      </dgm:t>
    </dgm:pt>
    <dgm:pt modelId="{54CA6040-7591-4B9E-AEB3-B4F0747229D2}" type="parTrans" cxnId="{7BD72CFC-306C-4329-8176-8300DD499019}">
      <dgm:prSet/>
      <dgm:spPr/>
      <dgm:t>
        <a:bodyPr/>
        <a:lstStyle/>
        <a:p>
          <a:endParaRPr lang="en-GB"/>
        </a:p>
      </dgm:t>
    </dgm:pt>
    <dgm:pt modelId="{46D572DF-DA8D-4918-B31E-7CCC2F74D25E}" type="sibTrans" cxnId="{7BD72CFC-306C-4329-8176-8300DD499019}">
      <dgm:prSet/>
      <dgm:spPr/>
      <dgm:t>
        <a:bodyPr/>
        <a:lstStyle/>
        <a:p>
          <a:endParaRPr lang="en-GB"/>
        </a:p>
      </dgm:t>
    </dgm:pt>
    <dgm:pt modelId="{2572977D-AC7D-41EE-ABB6-D926F79719DB}">
      <dgm:prSet phldrT="[Text]" custT="1"/>
      <dgm:spPr/>
      <dgm:t>
        <a:bodyPr/>
        <a:lstStyle/>
        <a:p>
          <a:r>
            <a:rPr lang="de-CH" sz="1400" dirty="0" err="1" smtClean="0"/>
            <a:t>Identify</a:t>
          </a:r>
          <a:r>
            <a:rPr lang="de-CH" sz="1400" dirty="0" smtClean="0"/>
            <a:t> </a:t>
          </a:r>
          <a:r>
            <a:rPr lang="de-CH" sz="1400" dirty="0" err="1" smtClean="0"/>
            <a:t>contacts</a:t>
          </a:r>
          <a:r>
            <a:rPr lang="de-CH" sz="1400" dirty="0" smtClean="0"/>
            <a:t> </a:t>
          </a:r>
          <a:r>
            <a:rPr lang="de-CH" sz="1400" dirty="0" err="1" smtClean="0"/>
            <a:t>and</a:t>
          </a:r>
          <a:r>
            <a:rPr lang="de-CH" sz="1400" dirty="0" smtClean="0"/>
            <a:t> </a:t>
          </a:r>
          <a:r>
            <a:rPr lang="de-CH" sz="1400" dirty="0" err="1" smtClean="0"/>
            <a:t>arrange</a:t>
          </a:r>
          <a:r>
            <a:rPr lang="de-CH" sz="1400" dirty="0" smtClean="0"/>
            <a:t> </a:t>
          </a:r>
          <a:r>
            <a:rPr lang="de-CH" sz="1400" dirty="0" err="1" smtClean="0"/>
            <a:t>meeting</a:t>
          </a:r>
          <a:r>
            <a:rPr lang="de-CH" sz="1400" dirty="0" smtClean="0"/>
            <a:t>/ </a:t>
          </a:r>
          <a:r>
            <a:rPr lang="de-CH" sz="1400" dirty="0" err="1" smtClean="0"/>
            <a:t>visit</a:t>
          </a:r>
          <a:r>
            <a:rPr lang="de-CH" sz="1400" dirty="0" smtClean="0"/>
            <a:t> </a:t>
          </a:r>
          <a:r>
            <a:rPr lang="de-CH" sz="1400" dirty="0" err="1" smtClean="0"/>
            <a:t>them</a:t>
          </a:r>
          <a:endParaRPr lang="en-GB" sz="1400" dirty="0"/>
        </a:p>
      </dgm:t>
    </dgm:pt>
    <dgm:pt modelId="{7C88C803-55E7-4C0B-8C69-A1EFE6991B92}" type="sibTrans" cxnId="{1D54847B-FEE6-4551-B2F3-D2FD28C8B08F}">
      <dgm:prSet/>
      <dgm:spPr/>
      <dgm:t>
        <a:bodyPr/>
        <a:lstStyle/>
        <a:p>
          <a:endParaRPr lang="en-GB"/>
        </a:p>
      </dgm:t>
    </dgm:pt>
    <dgm:pt modelId="{1B9A4838-7782-4622-9CF4-44B67CE81D30}" type="parTrans" cxnId="{1D54847B-FEE6-4551-B2F3-D2FD28C8B08F}">
      <dgm:prSet/>
      <dgm:spPr/>
      <dgm:t>
        <a:bodyPr/>
        <a:lstStyle/>
        <a:p>
          <a:endParaRPr lang="en-GB"/>
        </a:p>
      </dgm:t>
    </dgm:pt>
    <dgm:pt modelId="{41F4E57F-FD61-4E35-B71F-DB94F1761F15}">
      <dgm:prSet phldrT="[Text]" custT="1"/>
      <dgm:spPr/>
      <dgm:t>
        <a:bodyPr/>
        <a:lstStyle/>
        <a:p>
          <a:r>
            <a:rPr lang="de-CH" sz="1400" dirty="0" err="1" smtClean="0"/>
            <a:t>Possibly</a:t>
          </a:r>
          <a:r>
            <a:rPr lang="de-CH" sz="1400" dirty="0" smtClean="0"/>
            <a:t> electronic </a:t>
          </a:r>
          <a:r>
            <a:rPr lang="de-CH" sz="1400" dirty="0" err="1" smtClean="0"/>
            <a:t>reporting</a:t>
          </a:r>
          <a:r>
            <a:rPr lang="de-CH" sz="1400" dirty="0" smtClean="0"/>
            <a:t> </a:t>
          </a:r>
          <a:endParaRPr lang="en-GB" sz="1400" dirty="0"/>
        </a:p>
      </dgm:t>
    </dgm:pt>
    <dgm:pt modelId="{B11A1A74-5EE7-4122-8B61-C2463A5FC2C7}" type="parTrans" cxnId="{EABE0369-366C-4958-BED8-0EF4401B4E45}">
      <dgm:prSet/>
      <dgm:spPr/>
      <dgm:t>
        <a:bodyPr/>
        <a:lstStyle/>
        <a:p>
          <a:endParaRPr lang="en-GB"/>
        </a:p>
      </dgm:t>
    </dgm:pt>
    <dgm:pt modelId="{EF899AB0-9F8D-4DB5-9569-1AB49B49DA69}" type="sibTrans" cxnId="{EABE0369-366C-4958-BED8-0EF4401B4E45}">
      <dgm:prSet/>
      <dgm:spPr/>
      <dgm:t>
        <a:bodyPr/>
        <a:lstStyle/>
        <a:p>
          <a:endParaRPr lang="en-GB"/>
        </a:p>
      </dgm:t>
    </dgm:pt>
    <dgm:pt modelId="{65F7D2EE-D239-4E0A-AE72-80B0B30BA054}">
      <dgm:prSet phldrT="[Text]" custT="1"/>
      <dgm:spPr/>
      <dgm:t>
        <a:bodyPr/>
        <a:lstStyle/>
        <a:p>
          <a:r>
            <a:rPr lang="de-CH" sz="1400" dirty="0" err="1" smtClean="0"/>
            <a:t>Leprosy</a:t>
          </a:r>
          <a:r>
            <a:rPr lang="de-CH" sz="1400" dirty="0" smtClean="0"/>
            <a:t> </a:t>
          </a:r>
          <a:r>
            <a:rPr lang="de-CH" sz="1400" dirty="0" err="1" smtClean="0"/>
            <a:t>patient</a:t>
          </a:r>
          <a:r>
            <a:rPr lang="de-CH" sz="1400" dirty="0" smtClean="0"/>
            <a:t> </a:t>
          </a:r>
          <a:r>
            <a:rPr lang="de-CH" sz="1400" dirty="0" err="1" smtClean="0"/>
            <a:t>taking</a:t>
          </a:r>
          <a:r>
            <a:rPr lang="de-CH" sz="1400" dirty="0" smtClean="0"/>
            <a:t> MDT </a:t>
          </a:r>
          <a:r>
            <a:rPr lang="de-CH" sz="1400" dirty="0" err="1" smtClean="0"/>
            <a:t>since</a:t>
          </a:r>
          <a:r>
            <a:rPr lang="de-CH" sz="1400" dirty="0" smtClean="0"/>
            <a:t> at least 1month</a:t>
          </a:r>
          <a:endParaRPr lang="en-GB" sz="1400" dirty="0"/>
        </a:p>
      </dgm:t>
    </dgm:pt>
    <dgm:pt modelId="{67169DEA-F963-44DD-9619-F1B8A7AB5EA6}" type="parTrans" cxnId="{E8094FD7-F590-4BD1-9D5B-FAC22498510E}">
      <dgm:prSet/>
      <dgm:spPr/>
      <dgm:t>
        <a:bodyPr/>
        <a:lstStyle/>
        <a:p>
          <a:endParaRPr lang="en-GB"/>
        </a:p>
      </dgm:t>
    </dgm:pt>
    <dgm:pt modelId="{F3E45024-B635-4419-80E7-B4FB21DC21AA}" type="sibTrans" cxnId="{E8094FD7-F590-4BD1-9D5B-FAC22498510E}">
      <dgm:prSet/>
      <dgm:spPr/>
      <dgm:t>
        <a:bodyPr/>
        <a:lstStyle/>
        <a:p>
          <a:endParaRPr lang="en-GB"/>
        </a:p>
      </dgm:t>
    </dgm:pt>
    <dgm:pt modelId="{5529FA02-FE8D-4772-A0D9-E424D89AFC82}">
      <dgm:prSet phldrT="[Text]" custT="1"/>
      <dgm:spPr/>
      <dgm:t>
        <a:bodyPr/>
        <a:lstStyle/>
        <a:p>
          <a:r>
            <a:rPr lang="de-CH" sz="1400" dirty="0" smtClean="0"/>
            <a:t>Dose </a:t>
          </a:r>
          <a:r>
            <a:rPr lang="de-CH" sz="1400" dirty="0" err="1" smtClean="0"/>
            <a:t>according</a:t>
          </a:r>
          <a:r>
            <a:rPr lang="de-CH" sz="1400" dirty="0" smtClean="0"/>
            <a:t> </a:t>
          </a:r>
          <a:r>
            <a:rPr lang="de-CH" sz="1400" dirty="0" err="1" smtClean="0"/>
            <a:t>to</a:t>
          </a:r>
          <a:r>
            <a:rPr lang="de-CH" sz="1400" dirty="0" smtClean="0"/>
            <a:t> </a:t>
          </a:r>
          <a:r>
            <a:rPr lang="de-CH" sz="1400" dirty="0" err="1" smtClean="0"/>
            <a:t>age</a:t>
          </a:r>
          <a:r>
            <a:rPr lang="de-CH" sz="1400" dirty="0" smtClean="0"/>
            <a:t> </a:t>
          </a:r>
          <a:r>
            <a:rPr lang="de-CH" sz="1400" dirty="0" err="1" smtClean="0"/>
            <a:t>and</a:t>
          </a:r>
          <a:r>
            <a:rPr lang="de-CH" sz="1400" dirty="0" smtClean="0"/>
            <a:t> </a:t>
          </a:r>
          <a:r>
            <a:rPr lang="de-CH" sz="1400" dirty="0" err="1" smtClean="0"/>
            <a:t>weight</a:t>
          </a:r>
          <a:endParaRPr lang="en-GB" sz="1400" dirty="0"/>
        </a:p>
      </dgm:t>
    </dgm:pt>
    <dgm:pt modelId="{ECCE7C0C-5E74-40BA-AD14-BF5CE1BCFB9C}" type="sibTrans" cxnId="{2B8E8FFD-62EE-4424-8781-59264D68498A}">
      <dgm:prSet/>
      <dgm:spPr/>
      <dgm:t>
        <a:bodyPr/>
        <a:lstStyle/>
        <a:p>
          <a:endParaRPr lang="en-GB"/>
        </a:p>
      </dgm:t>
    </dgm:pt>
    <dgm:pt modelId="{B2E872FD-A4A2-4FA0-9B6F-0F025DA2E673}" type="parTrans" cxnId="{2B8E8FFD-62EE-4424-8781-59264D68498A}">
      <dgm:prSet/>
      <dgm:spPr/>
      <dgm:t>
        <a:bodyPr/>
        <a:lstStyle/>
        <a:p>
          <a:endParaRPr lang="en-GB"/>
        </a:p>
      </dgm:t>
    </dgm:pt>
    <dgm:pt modelId="{DBD0699E-2541-4602-84EF-7E5F71BF1FED}">
      <dgm:prSet phldrT="[Text]" custT="1"/>
      <dgm:spPr/>
      <dgm:t>
        <a:bodyPr/>
        <a:lstStyle/>
        <a:p>
          <a:r>
            <a:rPr lang="de-CH" sz="1400" dirty="0" err="1" smtClean="0"/>
            <a:t>Use</a:t>
          </a:r>
          <a:r>
            <a:rPr lang="de-CH" sz="1400" dirty="0" smtClean="0"/>
            <a:t> </a:t>
          </a:r>
          <a:r>
            <a:rPr lang="de-CH" sz="1400" dirty="0" err="1" smtClean="0"/>
            <a:t>adequate</a:t>
          </a:r>
          <a:r>
            <a:rPr lang="de-CH" sz="1400" dirty="0" smtClean="0"/>
            <a:t> </a:t>
          </a:r>
          <a:r>
            <a:rPr lang="de-CH" sz="1400" dirty="0" err="1" smtClean="0"/>
            <a:t>formulation</a:t>
          </a:r>
          <a:r>
            <a:rPr lang="de-CH" sz="1400" dirty="0" smtClean="0"/>
            <a:t> </a:t>
          </a:r>
          <a:r>
            <a:rPr lang="de-CH" sz="1400" dirty="0" err="1" smtClean="0"/>
            <a:t>for</a:t>
          </a:r>
          <a:r>
            <a:rPr lang="de-CH" sz="1400" dirty="0" smtClean="0"/>
            <a:t> </a:t>
          </a:r>
          <a:r>
            <a:rPr lang="de-CH" sz="1400" dirty="0" err="1" smtClean="0"/>
            <a:t>children</a:t>
          </a:r>
          <a:r>
            <a:rPr lang="de-CH" sz="1400" dirty="0" smtClean="0"/>
            <a:t> (</a:t>
          </a:r>
          <a:r>
            <a:rPr lang="de-CH" sz="1400" dirty="0" err="1" smtClean="0"/>
            <a:t>sirup</a:t>
          </a:r>
          <a:r>
            <a:rPr lang="de-CH" sz="1400" dirty="0" smtClean="0"/>
            <a:t>, </a:t>
          </a:r>
          <a:r>
            <a:rPr lang="de-CH" sz="1400" dirty="0" err="1" smtClean="0"/>
            <a:t>tablets</a:t>
          </a:r>
          <a:r>
            <a:rPr lang="de-CH" sz="1400" dirty="0" smtClean="0"/>
            <a:t> </a:t>
          </a:r>
          <a:r>
            <a:rPr lang="de-CH" sz="1400" dirty="0" err="1" smtClean="0"/>
            <a:t>as</a:t>
          </a:r>
          <a:r>
            <a:rPr lang="de-CH" sz="1400" dirty="0" smtClean="0"/>
            <a:t> </a:t>
          </a:r>
          <a:r>
            <a:rPr lang="de-CH" sz="1400" dirty="0" err="1" smtClean="0"/>
            <a:t>available</a:t>
          </a:r>
          <a:r>
            <a:rPr lang="de-CH" sz="1400" dirty="0" smtClean="0"/>
            <a:t>)</a:t>
          </a:r>
          <a:endParaRPr lang="en-GB" sz="1400" dirty="0"/>
        </a:p>
      </dgm:t>
    </dgm:pt>
    <dgm:pt modelId="{ADF9F5BB-B96A-4ADA-871B-3A8041EA8CE3}" type="parTrans" cxnId="{4A5CC477-AE84-4131-A360-DEF9BBAB9E9D}">
      <dgm:prSet/>
      <dgm:spPr/>
      <dgm:t>
        <a:bodyPr/>
        <a:lstStyle/>
        <a:p>
          <a:endParaRPr lang="en-GB"/>
        </a:p>
      </dgm:t>
    </dgm:pt>
    <dgm:pt modelId="{5A51203B-2F6E-44AE-9C21-B5111DAF4B25}" type="sibTrans" cxnId="{4A5CC477-AE84-4131-A360-DEF9BBAB9E9D}">
      <dgm:prSet/>
      <dgm:spPr/>
      <dgm:t>
        <a:bodyPr/>
        <a:lstStyle/>
        <a:p>
          <a:endParaRPr lang="en-GB"/>
        </a:p>
      </dgm:t>
    </dgm:pt>
    <dgm:pt modelId="{83B6B822-3243-48D3-8BA5-1B93A733800E}">
      <dgm:prSet phldrT="[Text]" custT="1"/>
      <dgm:spPr/>
      <dgm:t>
        <a:bodyPr/>
        <a:lstStyle/>
        <a:p>
          <a:r>
            <a:rPr lang="de-CH" sz="1400" dirty="0" err="1" smtClean="0"/>
            <a:t>Willingness</a:t>
          </a:r>
          <a:r>
            <a:rPr lang="de-CH" sz="1400" dirty="0" smtClean="0"/>
            <a:t> </a:t>
          </a:r>
          <a:r>
            <a:rPr lang="de-CH" sz="1400" dirty="0" err="1" smtClean="0"/>
            <a:t>to</a:t>
          </a:r>
          <a:r>
            <a:rPr lang="de-CH" sz="1400" dirty="0" smtClean="0"/>
            <a:t> </a:t>
          </a:r>
          <a:r>
            <a:rPr lang="de-CH" sz="1400" dirty="0" err="1" smtClean="0"/>
            <a:t>participate</a:t>
          </a:r>
          <a:endParaRPr lang="en-GB" sz="1400" dirty="0"/>
        </a:p>
      </dgm:t>
    </dgm:pt>
    <dgm:pt modelId="{F8D03F5C-0B09-4F59-9231-C96135F9293B}" type="parTrans" cxnId="{8D328D4F-A463-4896-BA81-51DE6FA30661}">
      <dgm:prSet/>
      <dgm:spPr/>
      <dgm:t>
        <a:bodyPr/>
        <a:lstStyle/>
        <a:p>
          <a:endParaRPr lang="en-US"/>
        </a:p>
      </dgm:t>
    </dgm:pt>
    <dgm:pt modelId="{95F944C3-418E-4E15-BC3B-E7258E71FF0B}" type="sibTrans" cxnId="{8D328D4F-A463-4896-BA81-51DE6FA30661}">
      <dgm:prSet/>
      <dgm:spPr/>
      <dgm:t>
        <a:bodyPr/>
        <a:lstStyle/>
        <a:p>
          <a:endParaRPr lang="en-US"/>
        </a:p>
      </dgm:t>
    </dgm:pt>
    <dgm:pt modelId="{CA7D28DB-1F2C-4D1F-A92F-5E1A88D5D1BC}">
      <dgm:prSet phldrT="[Text]" custT="1"/>
      <dgm:spPr/>
      <dgm:t>
        <a:bodyPr/>
        <a:lstStyle/>
        <a:p>
          <a:endParaRPr lang="en-GB" sz="1200" dirty="0"/>
        </a:p>
      </dgm:t>
    </dgm:pt>
    <dgm:pt modelId="{13B53FB2-7D04-40B3-BDE7-F8F8FCFCA13E}" type="parTrans" cxnId="{053605C8-2905-467C-BD71-B5230383A363}">
      <dgm:prSet/>
      <dgm:spPr/>
      <dgm:t>
        <a:bodyPr/>
        <a:lstStyle/>
        <a:p>
          <a:endParaRPr lang="en-US"/>
        </a:p>
      </dgm:t>
    </dgm:pt>
    <dgm:pt modelId="{9B1CC6B0-15CE-4B98-9B87-D47CCD4A8420}" type="sibTrans" cxnId="{053605C8-2905-467C-BD71-B5230383A363}">
      <dgm:prSet/>
      <dgm:spPr/>
      <dgm:t>
        <a:bodyPr/>
        <a:lstStyle/>
        <a:p>
          <a:endParaRPr lang="en-US"/>
        </a:p>
      </dgm:t>
    </dgm:pt>
    <dgm:pt modelId="{96E90AB9-B1B8-44B9-B633-95A22E55E79C}">
      <dgm:prSet custT="1"/>
      <dgm:spPr/>
      <dgm:t>
        <a:bodyPr/>
        <a:lstStyle/>
        <a:p>
          <a:r>
            <a:rPr lang="en-GB" sz="1400" dirty="0" smtClean="0"/>
            <a:t>Sufficient daylight/ portable LED daylight lamp</a:t>
          </a:r>
          <a:endParaRPr lang="en-GB" sz="1400" dirty="0"/>
        </a:p>
      </dgm:t>
    </dgm:pt>
    <dgm:pt modelId="{35688AC4-53EA-4A13-85E6-1FA0E8B55091}" type="sibTrans" cxnId="{A5B96E04-CA7F-4479-8209-3574CEEE4E8E}">
      <dgm:prSet/>
      <dgm:spPr/>
      <dgm:t>
        <a:bodyPr/>
        <a:lstStyle/>
        <a:p>
          <a:endParaRPr lang="en-GB"/>
        </a:p>
      </dgm:t>
    </dgm:pt>
    <dgm:pt modelId="{A0B28E95-0A72-4354-B92C-138B185EB6EA}" type="parTrans" cxnId="{A5B96E04-CA7F-4479-8209-3574CEEE4E8E}">
      <dgm:prSet/>
      <dgm:spPr/>
      <dgm:t>
        <a:bodyPr/>
        <a:lstStyle/>
        <a:p>
          <a:endParaRPr lang="en-GB"/>
        </a:p>
      </dgm:t>
    </dgm:pt>
    <dgm:pt modelId="{C7A74A57-2C09-47AD-8629-FF26A00CCFC0}">
      <dgm:prSet custT="1"/>
      <dgm:spPr/>
      <dgm:t>
        <a:bodyPr/>
        <a:lstStyle/>
        <a:p>
          <a:r>
            <a:rPr lang="de-CH" sz="1400" dirty="0" smtClean="0"/>
            <a:t>Screen </a:t>
          </a:r>
          <a:r>
            <a:rPr lang="de-CH" sz="1400" dirty="0" err="1" smtClean="0"/>
            <a:t>entire</a:t>
          </a:r>
          <a:r>
            <a:rPr lang="de-CH" sz="1400" dirty="0" smtClean="0"/>
            <a:t> </a:t>
          </a:r>
          <a:r>
            <a:rPr lang="de-CH" sz="1400" dirty="0" err="1" smtClean="0"/>
            <a:t>body</a:t>
          </a:r>
          <a:endParaRPr lang="en-GB" sz="1400" dirty="0"/>
        </a:p>
      </dgm:t>
    </dgm:pt>
    <dgm:pt modelId="{19863AD2-E212-4AB6-ADEC-328378B62E28}" type="sibTrans" cxnId="{9B1308FC-6CC9-4FCC-A8E4-09214FAFEFD1}">
      <dgm:prSet/>
      <dgm:spPr/>
      <dgm:t>
        <a:bodyPr/>
        <a:lstStyle/>
        <a:p>
          <a:endParaRPr lang="en-GB"/>
        </a:p>
      </dgm:t>
    </dgm:pt>
    <dgm:pt modelId="{6CFC5C24-6AAA-48B0-BDBC-93F3793F00CC}" type="parTrans" cxnId="{9B1308FC-6CC9-4FCC-A8E4-09214FAFEFD1}">
      <dgm:prSet/>
      <dgm:spPr/>
      <dgm:t>
        <a:bodyPr/>
        <a:lstStyle/>
        <a:p>
          <a:endParaRPr lang="en-GB"/>
        </a:p>
      </dgm:t>
    </dgm:pt>
    <dgm:pt modelId="{74E0C184-4433-4A1B-8092-E88497179F23}">
      <dgm:prSet custT="1"/>
      <dgm:spPr/>
      <dgm:t>
        <a:bodyPr/>
        <a:lstStyle/>
        <a:p>
          <a:r>
            <a:rPr lang="de-CH" sz="1400" dirty="0" err="1" smtClean="0"/>
            <a:t>Refer</a:t>
          </a:r>
          <a:r>
            <a:rPr lang="de-CH" sz="1400" dirty="0" smtClean="0"/>
            <a:t> </a:t>
          </a:r>
          <a:r>
            <a:rPr lang="de-CH" sz="1400" dirty="0" err="1" smtClean="0"/>
            <a:t>suspected</a:t>
          </a:r>
          <a:r>
            <a:rPr lang="de-CH" sz="1400" dirty="0" smtClean="0"/>
            <a:t> </a:t>
          </a:r>
          <a:r>
            <a:rPr lang="de-CH" sz="1400" dirty="0" err="1" smtClean="0"/>
            <a:t>patients</a:t>
          </a:r>
          <a:r>
            <a:rPr lang="de-CH" sz="1400" dirty="0" smtClean="0"/>
            <a:t> </a:t>
          </a:r>
          <a:r>
            <a:rPr lang="de-CH" sz="1400" dirty="0" err="1" smtClean="0"/>
            <a:t>for</a:t>
          </a:r>
          <a:r>
            <a:rPr lang="de-CH" sz="1400" dirty="0" smtClean="0"/>
            <a:t> </a:t>
          </a:r>
          <a:r>
            <a:rPr lang="de-CH" sz="1400" dirty="0" err="1" smtClean="0"/>
            <a:t>confirmatory</a:t>
          </a:r>
          <a:r>
            <a:rPr lang="de-CH" sz="1400" dirty="0" smtClean="0"/>
            <a:t> </a:t>
          </a:r>
          <a:r>
            <a:rPr lang="de-CH" sz="1400" dirty="0" err="1" smtClean="0"/>
            <a:t>diagnosis</a:t>
          </a:r>
          <a:r>
            <a:rPr lang="de-CH" sz="1400" dirty="0" smtClean="0"/>
            <a:t> </a:t>
          </a:r>
          <a:endParaRPr lang="en-GB" sz="1400" dirty="0"/>
        </a:p>
      </dgm:t>
    </dgm:pt>
    <dgm:pt modelId="{E73A278A-D0BC-4FAA-BF25-693697BA17A3}" type="sibTrans" cxnId="{8E4A7624-CE3D-4F5B-9A28-3BB5A61D694C}">
      <dgm:prSet/>
      <dgm:spPr/>
      <dgm:t>
        <a:bodyPr/>
        <a:lstStyle/>
        <a:p>
          <a:endParaRPr lang="en-GB"/>
        </a:p>
      </dgm:t>
    </dgm:pt>
    <dgm:pt modelId="{9DFD7E39-E33D-4CA6-8405-AC6436C0C4C6}" type="parTrans" cxnId="{8E4A7624-CE3D-4F5B-9A28-3BB5A61D694C}">
      <dgm:prSet/>
      <dgm:spPr/>
      <dgm:t>
        <a:bodyPr/>
        <a:lstStyle/>
        <a:p>
          <a:endParaRPr lang="en-GB"/>
        </a:p>
      </dgm:t>
    </dgm:pt>
    <dgm:pt modelId="{E8BECE4B-6DBF-4B0A-98D9-7F492685A8D3}" type="pres">
      <dgm:prSet presAssocID="{90C7313C-E793-420C-B25C-A35C817C536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C5634FD-32A6-4D39-A695-55179543F5E5}" type="pres">
      <dgm:prSet presAssocID="{5662DE00-4189-4E37-9257-46A25DD485F4}" presName="node" presStyleLbl="node1" presStyleIdx="0" presStyleCnt="6" custLinFactNeighborX="-3375" custLinFactNeighborY="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629047-1752-4408-924A-DE8B63C14866}" type="pres">
      <dgm:prSet presAssocID="{B7F91540-791C-4B2E-80A9-F2DCD7384FAD}" presName="sibTrans" presStyleCnt="0"/>
      <dgm:spPr/>
      <dgm:t>
        <a:bodyPr/>
        <a:lstStyle/>
        <a:p>
          <a:endParaRPr lang="en-US"/>
        </a:p>
      </dgm:t>
    </dgm:pt>
    <dgm:pt modelId="{F0D982A2-9FCD-4F35-A1BC-20329DD120AA}" type="pres">
      <dgm:prSet presAssocID="{CB2C1C84-497C-4587-99A2-DB1530DCFA42}" presName="node" presStyleLbl="node1" presStyleIdx="1" presStyleCnt="6" custLinFactNeighborX="-3375" custLinFactNeighborY="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7493736-074C-4C8D-B0A5-83E90A657BC0}" type="pres">
      <dgm:prSet presAssocID="{6FF3EA5D-E0EC-4780-B12D-1F1703AC76BD}" presName="sibTrans" presStyleCnt="0"/>
      <dgm:spPr/>
      <dgm:t>
        <a:bodyPr/>
        <a:lstStyle/>
        <a:p>
          <a:endParaRPr lang="en-US"/>
        </a:p>
      </dgm:t>
    </dgm:pt>
    <dgm:pt modelId="{5E7EB220-A600-4A1B-86B6-A9C16A27899C}" type="pres">
      <dgm:prSet presAssocID="{F867F90D-0C4B-49C8-96FF-728D2115293A}" presName="node" presStyleLbl="node1" presStyleIdx="2" presStyleCnt="6" custLinFactNeighborX="-3375" custLinFactNeighborY="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42F053-A7DB-483A-849C-49371FF2A12C}" type="pres">
      <dgm:prSet presAssocID="{0470F51D-A1CB-4FBE-A0B1-FE919D6DF740}" presName="sibTrans" presStyleCnt="0"/>
      <dgm:spPr/>
      <dgm:t>
        <a:bodyPr/>
        <a:lstStyle/>
        <a:p>
          <a:endParaRPr lang="en-US"/>
        </a:p>
      </dgm:t>
    </dgm:pt>
    <dgm:pt modelId="{E94953C1-218A-44C6-9450-02A438EC3C9D}" type="pres">
      <dgm:prSet presAssocID="{6DFBCDF9-6313-4C6F-B829-76538D5A8FC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38B3368-597F-4325-BC11-C8FB01141022}" type="pres">
      <dgm:prSet presAssocID="{890520AC-30EE-4F74-B242-3DB5957004A0}" presName="sibTrans" presStyleCnt="0"/>
      <dgm:spPr/>
      <dgm:t>
        <a:bodyPr/>
        <a:lstStyle/>
        <a:p>
          <a:endParaRPr lang="en-US"/>
        </a:p>
      </dgm:t>
    </dgm:pt>
    <dgm:pt modelId="{41CA01D0-596C-44AA-B391-923ADDB799CF}" type="pres">
      <dgm:prSet presAssocID="{DC33FD60-0551-44E5-8F73-AFE59E0BADB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83D150-F806-49AF-8E40-1C14C1AF7ABB}" type="pres">
      <dgm:prSet presAssocID="{A12EC869-683C-43E8-A3C8-5FB66E20A6F7}" presName="sibTrans" presStyleCnt="0"/>
      <dgm:spPr/>
      <dgm:t>
        <a:bodyPr/>
        <a:lstStyle/>
        <a:p>
          <a:endParaRPr lang="en-US"/>
        </a:p>
      </dgm:t>
    </dgm:pt>
    <dgm:pt modelId="{B1449371-0BF0-44D7-A7FC-4990BC707776}" type="pres">
      <dgm:prSet presAssocID="{45EECBD1-32BC-422B-849E-CFD2F162856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9F1D411-0690-4C01-BF00-1F8A08DE5419}" srcId="{6DFBCDF9-6313-4C6F-B829-76538D5A8FCB}" destId="{4B53C6B8-7975-4296-B36B-CE23B9333D23}" srcOrd="0" destOrd="0" parTransId="{434FA642-AAC9-4349-83A1-816ECCDEA3FC}" sibTransId="{8C0DB6E5-B00A-4C3B-A816-9EF11F9418DF}"/>
    <dgm:cxn modelId="{8E4A7624-CE3D-4F5B-9A28-3BB5A61D694C}" srcId="{F867F90D-0C4B-49C8-96FF-728D2115293A}" destId="{74E0C184-4433-4A1B-8092-E88497179F23}" srcOrd="3" destOrd="0" parTransId="{9DFD7E39-E33D-4CA6-8405-AC6436C0C4C6}" sibTransId="{E73A278A-D0BC-4FAA-BF25-693697BA17A3}"/>
    <dgm:cxn modelId="{AE6A9206-E53C-4BA1-B039-319F3380F711}" type="presOf" srcId="{45EECBD1-32BC-422B-849E-CFD2F1628566}" destId="{B1449371-0BF0-44D7-A7FC-4990BC707776}" srcOrd="0" destOrd="0" presId="urn:microsoft.com/office/officeart/2005/8/layout/hList6"/>
    <dgm:cxn modelId="{53956A83-CAF7-432A-A8CA-5818DD724F3F}" type="presOf" srcId="{DC33FD60-0551-44E5-8F73-AFE59E0BADB0}" destId="{41CA01D0-596C-44AA-B391-923ADDB799CF}" srcOrd="0" destOrd="0" presId="urn:microsoft.com/office/officeart/2005/8/layout/hList6"/>
    <dgm:cxn modelId="{E5055AA9-4C78-454F-BA46-4A6DC27EA7B3}" srcId="{90C7313C-E793-420C-B25C-A35C817C536B}" destId="{DC33FD60-0551-44E5-8F73-AFE59E0BADB0}" srcOrd="4" destOrd="0" parTransId="{5C1086F9-B4CF-4C5B-B5CB-409FFB3A5EF2}" sibTransId="{A12EC869-683C-43E8-A3C8-5FB66E20A6F7}"/>
    <dgm:cxn modelId="{053605C8-2905-467C-BD71-B5230383A363}" srcId="{5662DE00-4189-4E37-9257-46A25DD485F4}" destId="{CA7D28DB-1F2C-4D1F-A92F-5E1A88D5D1BC}" srcOrd="0" destOrd="0" parTransId="{13B53FB2-7D04-40B3-BDE7-F8F8FCFCA13E}" sibTransId="{9B1CC6B0-15CE-4B98-9B87-D47CCD4A8420}"/>
    <dgm:cxn modelId="{056BC67A-BD5B-4A0E-9629-D7DC146E7F30}" type="presOf" srcId="{4B53C6B8-7975-4296-B36B-CE23B9333D23}" destId="{E94953C1-218A-44C6-9450-02A438EC3C9D}" srcOrd="0" destOrd="1" presId="urn:microsoft.com/office/officeart/2005/8/layout/hList6"/>
    <dgm:cxn modelId="{58F01142-3A77-4164-AA18-7E8F25A8A38E}" type="presOf" srcId="{90C7313C-E793-420C-B25C-A35C817C536B}" destId="{E8BECE4B-6DBF-4B0A-98D9-7F492685A8D3}" srcOrd="0" destOrd="0" presId="urn:microsoft.com/office/officeart/2005/8/layout/hList6"/>
    <dgm:cxn modelId="{FCB7A7FB-4E16-4A5E-ACA7-76B4463B34EF}" srcId="{45EECBD1-32BC-422B-849E-CFD2F1628566}" destId="{F25EC5FE-98EF-405D-AF44-D9D1A1CA4BB5}" srcOrd="0" destOrd="0" parTransId="{DAF9E42E-40B9-42ED-9075-47333701E927}" sibTransId="{1BFB214F-7511-4BA8-B6C5-FF78F2B72395}"/>
    <dgm:cxn modelId="{A5B96E04-CA7F-4479-8209-3574CEEE4E8E}" srcId="{F867F90D-0C4B-49C8-96FF-728D2115293A}" destId="{96E90AB9-B1B8-44B9-B633-95A22E55E79C}" srcOrd="1" destOrd="0" parTransId="{A0B28E95-0A72-4354-B92C-138B185EB6EA}" sibTransId="{35688AC4-53EA-4A13-85E6-1FA0E8B55091}"/>
    <dgm:cxn modelId="{2B8E8FFD-62EE-4424-8781-59264D68498A}" srcId="{DC33FD60-0551-44E5-8F73-AFE59E0BADB0}" destId="{5529FA02-FE8D-4772-A0D9-E424D89AFC82}" srcOrd="0" destOrd="0" parTransId="{B2E872FD-A4A2-4FA0-9B6F-0F025DA2E673}" sibTransId="{ECCE7C0C-5E74-40BA-AD14-BF5CE1BCFB9C}"/>
    <dgm:cxn modelId="{4DC1F5CE-3A8A-4A95-860A-CB0FB86DE099}" srcId="{90C7313C-E793-420C-B25C-A35C817C536B}" destId="{CB2C1C84-497C-4587-99A2-DB1530DCFA42}" srcOrd="1" destOrd="0" parTransId="{22002EAC-1868-4778-AE5D-ECCEF6FED827}" sibTransId="{6FF3EA5D-E0EC-4780-B12D-1F1703AC76BD}"/>
    <dgm:cxn modelId="{FD0EFC67-5F0B-478A-AB34-A19ACB5527D2}" type="presOf" srcId="{65F7D2EE-D239-4E0A-AE72-80B0B30BA054}" destId="{EC5634FD-32A6-4D39-A695-55179543F5E5}" srcOrd="0" destOrd="2" presId="urn:microsoft.com/office/officeart/2005/8/layout/hList6"/>
    <dgm:cxn modelId="{A3714E0F-544A-42E9-87BF-2E1948F0A02B}" type="presOf" srcId="{CB2C1C84-497C-4587-99A2-DB1530DCFA42}" destId="{F0D982A2-9FCD-4F35-A1BC-20329DD120AA}" srcOrd="0" destOrd="0" presId="urn:microsoft.com/office/officeart/2005/8/layout/hList6"/>
    <dgm:cxn modelId="{69E0A31F-E274-4579-AF32-AAE7A4492881}" type="presOf" srcId="{96E90AB9-B1B8-44B9-B633-95A22E55E79C}" destId="{5E7EB220-A600-4A1B-86B6-A9C16A27899C}" srcOrd="0" destOrd="2" presId="urn:microsoft.com/office/officeart/2005/8/layout/hList6"/>
    <dgm:cxn modelId="{09370B4B-6103-4DBF-A464-717029236193}" type="presOf" srcId="{E562AE9D-2E51-4549-8D96-8C4406DE366A}" destId="{EC5634FD-32A6-4D39-A695-55179543F5E5}" srcOrd="0" destOrd="3" presId="urn:microsoft.com/office/officeart/2005/8/layout/hList6"/>
    <dgm:cxn modelId="{519AE858-2DE4-4A5B-B504-4626941CC8F6}" srcId="{F867F90D-0C4B-49C8-96FF-728D2115293A}" destId="{B68D66DB-5C25-40E1-AD85-AE30717381A8}" srcOrd="0" destOrd="0" parTransId="{95832918-48C5-4BFB-AD54-9C49A16A1FC6}" sibTransId="{120EFE76-5C3E-45E2-9115-1D90F0065FC2}"/>
    <dgm:cxn modelId="{F52146F9-C7AD-446C-915B-2098E4B63A3F}" type="presOf" srcId="{41F4E57F-FD61-4E35-B71F-DB94F1761F15}" destId="{B1449371-0BF0-44D7-A7FC-4990BC707776}" srcOrd="0" destOrd="2" presId="urn:microsoft.com/office/officeart/2005/8/layout/hList6"/>
    <dgm:cxn modelId="{4C6B5C97-782C-4FFF-BBE0-FB4712849E9D}" srcId="{90C7313C-E793-420C-B25C-A35C817C536B}" destId="{5662DE00-4189-4E37-9257-46A25DD485F4}" srcOrd="0" destOrd="0" parTransId="{E5814FB9-3F75-45A8-93DF-9223F74A8C77}" sibTransId="{B7F91540-791C-4B2E-80A9-F2DCD7384FAD}"/>
    <dgm:cxn modelId="{9E2FF92C-3C7B-4F75-AA8A-8E9FE642DE53}" type="presOf" srcId="{5662DE00-4189-4E37-9257-46A25DD485F4}" destId="{EC5634FD-32A6-4D39-A695-55179543F5E5}" srcOrd="0" destOrd="0" presId="urn:microsoft.com/office/officeart/2005/8/layout/hList6"/>
    <dgm:cxn modelId="{94C4AF5D-3E44-4754-B19F-6B4DD97B6F2D}" srcId="{90C7313C-E793-420C-B25C-A35C817C536B}" destId="{F867F90D-0C4B-49C8-96FF-728D2115293A}" srcOrd="2" destOrd="0" parTransId="{8B3F315F-BA8E-40CB-9A52-1E0FA4F7E8F5}" sibTransId="{0470F51D-A1CB-4FBE-A0B1-FE919D6DF740}"/>
    <dgm:cxn modelId="{EABE0369-366C-4958-BED8-0EF4401B4E45}" srcId="{45EECBD1-32BC-422B-849E-CFD2F1628566}" destId="{41F4E57F-FD61-4E35-B71F-DB94F1761F15}" srcOrd="1" destOrd="0" parTransId="{B11A1A74-5EE7-4122-8B61-C2463A5FC2C7}" sibTransId="{EF899AB0-9F8D-4DB5-9569-1AB49B49DA69}"/>
    <dgm:cxn modelId="{03725346-36B6-4288-BC08-7BED7F87BA18}" type="presOf" srcId="{5529FA02-FE8D-4772-A0D9-E424D89AFC82}" destId="{41CA01D0-596C-44AA-B391-923ADDB799CF}" srcOrd="0" destOrd="1" presId="urn:microsoft.com/office/officeart/2005/8/layout/hList6"/>
    <dgm:cxn modelId="{C8E46C96-FDC1-4F02-BD6A-67CEC816D426}" type="presOf" srcId="{2572977D-AC7D-41EE-ABB6-D926F79719DB}" destId="{F0D982A2-9FCD-4F35-A1BC-20329DD120AA}" srcOrd="0" destOrd="1" presId="urn:microsoft.com/office/officeart/2005/8/layout/hList6"/>
    <dgm:cxn modelId="{ED19206D-DD90-4884-A779-A0B0ABDBDBE7}" type="presOf" srcId="{F25EC5FE-98EF-405D-AF44-D9D1A1CA4BB5}" destId="{B1449371-0BF0-44D7-A7FC-4990BC707776}" srcOrd="0" destOrd="1" presId="urn:microsoft.com/office/officeart/2005/8/layout/hList6"/>
    <dgm:cxn modelId="{A9951FB1-E8E4-4E99-A7A9-CF8EC3850819}" type="presOf" srcId="{6DFBCDF9-6313-4C6F-B829-76538D5A8FCB}" destId="{E94953C1-218A-44C6-9450-02A438EC3C9D}" srcOrd="0" destOrd="0" presId="urn:microsoft.com/office/officeart/2005/8/layout/hList6"/>
    <dgm:cxn modelId="{98221ECB-2D83-431F-9014-D8D21EEDF4AD}" type="presOf" srcId="{F867F90D-0C4B-49C8-96FF-728D2115293A}" destId="{5E7EB220-A600-4A1B-86B6-A9C16A27899C}" srcOrd="0" destOrd="0" presId="urn:microsoft.com/office/officeart/2005/8/layout/hList6"/>
    <dgm:cxn modelId="{BC3A2057-2DFD-41C5-8E36-A70C1253735C}" type="presOf" srcId="{EF1E8A3E-9FF4-405A-AB48-EF60F61B139E}" destId="{5E7EB220-A600-4A1B-86B6-A9C16A27899C}" srcOrd="0" destOrd="5" presId="urn:microsoft.com/office/officeart/2005/8/layout/hList6"/>
    <dgm:cxn modelId="{1A65264F-4697-4BB3-A93A-6438746A0B06}" srcId="{90C7313C-E793-420C-B25C-A35C817C536B}" destId="{45EECBD1-32BC-422B-849E-CFD2F1628566}" srcOrd="5" destOrd="0" parTransId="{390516BB-53F4-44DE-B32B-52B07AB93AC2}" sibTransId="{AFB6E196-4F4A-4A0D-973B-49ACA48A79B3}"/>
    <dgm:cxn modelId="{F2729922-AE37-4A62-A1D0-F5600FE0EC6B}" type="presOf" srcId="{DBD0699E-2541-4602-84EF-7E5F71BF1FED}" destId="{41CA01D0-596C-44AA-B391-923ADDB799CF}" srcOrd="0" destOrd="2" presId="urn:microsoft.com/office/officeart/2005/8/layout/hList6"/>
    <dgm:cxn modelId="{DF02C433-3886-46D3-9395-879A4CA76105}" type="presOf" srcId="{CA7D28DB-1F2C-4D1F-A92F-5E1A88D5D1BC}" destId="{EC5634FD-32A6-4D39-A695-55179543F5E5}" srcOrd="0" destOrd="1" presId="urn:microsoft.com/office/officeart/2005/8/layout/hList6"/>
    <dgm:cxn modelId="{49E06FA8-102C-4B48-A926-3E57ABE59851}" type="presOf" srcId="{74E0C184-4433-4A1B-8092-E88497179F23}" destId="{5E7EB220-A600-4A1B-86B6-A9C16A27899C}" srcOrd="0" destOrd="4" presId="urn:microsoft.com/office/officeart/2005/8/layout/hList6"/>
    <dgm:cxn modelId="{4A5CC477-AE84-4131-A360-DEF9BBAB9E9D}" srcId="{DC33FD60-0551-44E5-8F73-AFE59E0BADB0}" destId="{DBD0699E-2541-4602-84EF-7E5F71BF1FED}" srcOrd="1" destOrd="0" parTransId="{ADF9F5BB-B96A-4ADA-871B-3A8041EA8CE3}" sibTransId="{5A51203B-2F6E-44AE-9C21-B5111DAF4B25}"/>
    <dgm:cxn modelId="{7BD72CFC-306C-4329-8176-8300DD499019}" srcId="{F867F90D-0C4B-49C8-96FF-728D2115293A}" destId="{EF1E8A3E-9FF4-405A-AB48-EF60F61B139E}" srcOrd="4" destOrd="0" parTransId="{54CA6040-7591-4B9E-AEB3-B4F0747229D2}" sibTransId="{46D572DF-DA8D-4918-B31E-7CCC2F74D25E}"/>
    <dgm:cxn modelId="{E8094FD7-F590-4BD1-9D5B-FAC22498510E}" srcId="{5662DE00-4189-4E37-9257-46A25DD485F4}" destId="{65F7D2EE-D239-4E0A-AE72-80B0B30BA054}" srcOrd="1" destOrd="0" parTransId="{67169DEA-F963-44DD-9619-F1B8A7AB5EA6}" sibTransId="{F3E45024-B635-4419-80E7-B4FB21DC21AA}"/>
    <dgm:cxn modelId="{8D328D4F-A463-4896-BA81-51DE6FA30661}" srcId="{6DFBCDF9-6313-4C6F-B829-76538D5A8FCB}" destId="{83B6B822-3243-48D3-8BA5-1B93A733800E}" srcOrd="1" destOrd="0" parTransId="{F8D03F5C-0B09-4F59-9231-C96135F9293B}" sibTransId="{95F944C3-418E-4E15-BC3B-E7258E71FF0B}"/>
    <dgm:cxn modelId="{9B1308FC-6CC9-4FCC-A8E4-09214FAFEFD1}" srcId="{F867F90D-0C4B-49C8-96FF-728D2115293A}" destId="{C7A74A57-2C09-47AD-8629-FF26A00CCFC0}" srcOrd="2" destOrd="0" parTransId="{6CFC5C24-6AAA-48B0-BDBC-93F3793F00CC}" sibTransId="{19863AD2-E212-4AB6-ADEC-328378B62E28}"/>
    <dgm:cxn modelId="{A46A6747-B370-4D29-A907-23160F75F93B}" type="presOf" srcId="{C7A74A57-2C09-47AD-8629-FF26A00CCFC0}" destId="{5E7EB220-A600-4A1B-86B6-A9C16A27899C}" srcOrd="0" destOrd="3" presId="urn:microsoft.com/office/officeart/2005/8/layout/hList6"/>
    <dgm:cxn modelId="{1D54847B-FEE6-4551-B2F3-D2FD28C8B08F}" srcId="{CB2C1C84-497C-4587-99A2-DB1530DCFA42}" destId="{2572977D-AC7D-41EE-ABB6-D926F79719DB}" srcOrd="0" destOrd="0" parTransId="{1B9A4838-7782-4622-9CF4-44B67CE81D30}" sibTransId="{7C88C803-55E7-4C0B-8C69-A1EFE6991B92}"/>
    <dgm:cxn modelId="{37FCEFBA-F04B-4269-8D37-25EB2986D396}" srcId="{5662DE00-4189-4E37-9257-46A25DD485F4}" destId="{E562AE9D-2E51-4549-8D96-8C4406DE366A}" srcOrd="2" destOrd="0" parTransId="{D83E86E7-7BA9-4531-89F1-6AD197CBBE8E}" sibTransId="{81D3754E-8F91-4E6D-BAF4-5A8A8C608E11}"/>
    <dgm:cxn modelId="{82F156F7-46F8-453B-ADC2-70E0658F0E4A}" type="presOf" srcId="{83B6B822-3243-48D3-8BA5-1B93A733800E}" destId="{E94953C1-218A-44C6-9450-02A438EC3C9D}" srcOrd="0" destOrd="2" presId="urn:microsoft.com/office/officeart/2005/8/layout/hList6"/>
    <dgm:cxn modelId="{DF999A4B-24F0-47E4-9CFC-EB3A008D93E2}" srcId="{90C7313C-E793-420C-B25C-A35C817C536B}" destId="{6DFBCDF9-6313-4C6F-B829-76538D5A8FCB}" srcOrd="3" destOrd="0" parTransId="{49602408-479F-4434-B7A2-B582FDCB25C9}" sibTransId="{890520AC-30EE-4F74-B242-3DB5957004A0}"/>
    <dgm:cxn modelId="{E1293E86-9059-4D52-89EA-F9EC050A7921}" type="presOf" srcId="{B68D66DB-5C25-40E1-AD85-AE30717381A8}" destId="{5E7EB220-A600-4A1B-86B6-A9C16A27899C}" srcOrd="0" destOrd="1" presId="urn:microsoft.com/office/officeart/2005/8/layout/hList6"/>
    <dgm:cxn modelId="{EE151C84-065A-4182-8B47-DE2F79D6B664}" type="presParOf" srcId="{E8BECE4B-6DBF-4B0A-98D9-7F492685A8D3}" destId="{EC5634FD-32A6-4D39-A695-55179543F5E5}" srcOrd="0" destOrd="0" presId="urn:microsoft.com/office/officeart/2005/8/layout/hList6"/>
    <dgm:cxn modelId="{259E65BD-A48A-4944-851D-E5DC4C698979}" type="presParOf" srcId="{E8BECE4B-6DBF-4B0A-98D9-7F492685A8D3}" destId="{25629047-1752-4408-924A-DE8B63C14866}" srcOrd="1" destOrd="0" presId="urn:microsoft.com/office/officeart/2005/8/layout/hList6"/>
    <dgm:cxn modelId="{D6861720-5299-4C60-AC22-92259BCBA906}" type="presParOf" srcId="{E8BECE4B-6DBF-4B0A-98D9-7F492685A8D3}" destId="{F0D982A2-9FCD-4F35-A1BC-20329DD120AA}" srcOrd="2" destOrd="0" presId="urn:microsoft.com/office/officeart/2005/8/layout/hList6"/>
    <dgm:cxn modelId="{DFA4FB5B-521C-46ED-9839-AF32401D6B43}" type="presParOf" srcId="{E8BECE4B-6DBF-4B0A-98D9-7F492685A8D3}" destId="{07493736-074C-4C8D-B0A5-83E90A657BC0}" srcOrd="3" destOrd="0" presId="urn:microsoft.com/office/officeart/2005/8/layout/hList6"/>
    <dgm:cxn modelId="{1B969489-03CD-443E-9156-63699CB0E5AF}" type="presParOf" srcId="{E8BECE4B-6DBF-4B0A-98D9-7F492685A8D3}" destId="{5E7EB220-A600-4A1B-86B6-A9C16A27899C}" srcOrd="4" destOrd="0" presId="urn:microsoft.com/office/officeart/2005/8/layout/hList6"/>
    <dgm:cxn modelId="{CD0E0EC1-3345-41C2-8859-161E2FBF6B2C}" type="presParOf" srcId="{E8BECE4B-6DBF-4B0A-98D9-7F492685A8D3}" destId="{5142F053-A7DB-483A-849C-49371FF2A12C}" srcOrd="5" destOrd="0" presId="urn:microsoft.com/office/officeart/2005/8/layout/hList6"/>
    <dgm:cxn modelId="{CBA9846C-A5AD-4711-A4D7-1AB86DB33796}" type="presParOf" srcId="{E8BECE4B-6DBF-4B0A-98D9-7F492685A8D3}" destId="{E94953C1-218A-44C6-9450-02A438EC3C9D}" srcOrd="6" destOrd="0" presId="urn:microsoft.com/office/officeart/2005/8/layout/hList6"/>
    <dgm:cxn modelId="{4458C46C-0DFD-4BFD-9C34-B06AA4FECF10}" type="presParOf" srcId="{E8BECE4B-6DBF-4B0A-98D9-7F492685A8D3}" destId="{C38B3368-597F-4325-BC11-C8FB01141022}" srcOrd="7" destOrd="0" presId="urn:microsoft.com/office/officeart/2005/8/layout/hList6"/>
    <dgm:cxn modelId="{B5248C01-4FC2-4A12-84F9-1F9269FA55B7}" type="presParOf" srcId="{E8BECE4B-6DBF-4B0A-98D9-7F492685A8D3}" destId="{41CA01D0-596C-44AA-B391-923ADDB799CF}" srcOrd="8" destOrd="0" presId="urn:microsoft.com/office/officeart/2005/8/layout/hList6"/>
    <dgm:cxn modelId="{249261FE-BA7B-4E70-9359-EBAA227312BA}" type="presParOf" srcId="{E8BECE4B-6DBF-4B0A-98D9-7F492685A8D3}" destId="{9383D150-F806-49AF-8E40-1C14C1AF7ABB}" srcOrd="9" destOrd="0" presId="urn:microsoft.com/office/officeart/2005/8/layout/hList6"/>
    <dgm:cxn modelId="{53D2C7B2-2DEC-49AC-90B8-C36AC71E67D7}" type="presParOf" srcId="{E8BECE4B-6DBF-4B0A-98D9-7F492685A8D3}" destId="{B1449371-0BF0-44D7-A7FC-4990BC707776}" srcOrd="1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634FD-32A6-4D39-A695-55179543F5E5}">
      <dsp:nvSpPr>
        <dsp:cNvPr id="0" name=""/>
        <dsp:cNvSpPr/>
      </dsp:nvSpPr>
      <dsp:spPr>
        <a:xfrm rot="16200000">
          <a:off x="-1884105" y="1884105"/>
          <a:ext cx="5184576" cy="141636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500" b="1" kern="1200" dirty="0" smtClean="0"/>
            <a:t>Index </a:t>
          </a:r>
          <a:r>
            <a:rPr lang="de-CH" sz="1500" b="1" kern="1200" dirty="0" err="1" smtClean="0"/>
            <a:t>patient</a:t>
          </a:r>
          <a:endParaRPr lang="de-CH" sz="1500" b="1" kern="1200" dirty="0" smtClean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err="1" smtClean="0"/>
            <a:t>Leprosy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patient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taking</a:t>
          </a:r>
          <a:r>
            <a:rPr lang="de-CH" sz="1400" kern="1200" dirty="0" smtClean="0"/>
            <a:t> MDT </a:t>
          </a:r>
          <a:r>
            <a:rPr lang="de-CH" sz="1400" kern="1200" dirty="0" err="1" smtClean="0"/>
            <a:t>since</a:t>
          </a:r>
          <a:r>
            <a:rPr lang="de-CH" sz="1400" kern="1200" dirty="0" smtClean="0"/>
            <a:t> at least 1month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err="1" smtClean="0"/>
            <a:t>Available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contacts</a:t>
          </a:r>
          <a:r>
            <a:rPr lang="de-CH" sz="1400" kern="1200" dirty="0" smtClean="0"/>
            <a:t> in </a:t>
          </a:r>
          <a:r>
            <a:rPr lang="de-CH" sz="1400" kern="1200" dirty="0" err="1" smtClean="0"/>
            <a:t>catchment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area</a:t>
          </a:r>
          <a:r>
            <a:rPr lang="de-CH" sz="1400" kern="1200" dirty="0" smtClean="0"/>
            <a:t> </a:t>
          </a:r>
          <a:endParaRPr lang="en-GB" sz="1400" kern="1200" dirty="0"/>
        </a:p>
      </dsp:txBody>
      <dsp:txXfrm rot="5400000">
        <a:off x="1" y="1036914"/>
        <a:ext cx="1416364" cy="3110746"/>
      </dsp:txXfrm>
    </dsp:sp>
    <dsp:sp modelId="{F0D982A2-9FCD-4F35-A1BC-20329DD120AA}">
      <dsp:nvSpPr>
        <dsp:cNvPr id="0" name=""/>
        <dsp:cNvSpPr/>
      </dsp:nvSpPr>
      <dsp:spPr>
        <a:xfrm rot="16200000">
          <a:off x="-361513" y="1884105"/>
          <a:ext cx="5184576" cy="141636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500" b="1" kern="1200" dirty="0" err="1" smtClean="0"/>
            <a:t>Contact</a:t>
          </a:r>
          <a:r>
            <a:rPr lang="de-CH" sz="1500" b="1" kern="1200" dirty="0" smtClean="0"/>
            <a:t> </a:t>
          </a:r>
          <a:r>
            <a:rPr lang="de-CH" sz="1500" b="1" kern="1200" dirty="0" err="1" smtClean="0"/>
            <a:t>tracing</a:t>
          </a:r>
          <a:endParaRPr lang="de-CH" sz="1500" b="1" kern="1200" dirty="0" smtClean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smtClean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err="1" smtClean="0"/>
            <a:t>Identify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contacts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and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arrange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meeting</a:t>
          </a:r>
          <a:r>
            <a:rPr lang="de-CH" sz="1400" kern="1200" dirty="0" smtClean="0"/>
            <a:t>/ </a:t>
          </a:r>
          <a:r>
            <a:rPr lang="de-CH" sz="1400" kern="1200" dirty="0" err="1" smtClean="0"/>
            <a:t>visit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them</a:t>
          </a:r>
          <a:endParaRPr lang="en-GB" sz="1400" kern="1200" dirty="0"/>
        </a:p>
      </dsp:txBody>
      <dsp:txXfrm rot="5400000">
        <a:off x="1522593" y="1036914"/>
        <a:ext cx="1416364" cy="3110746"/>
      </dsp:txXfrm>
    </dsp:sp>
    <dsp:sp modelId="{5E7EB220-A600-4A1B-86B6-A9C16A27899C}">
      <dsp:nvSpPr>
        <dsp:cNvPr id="0" name=""/>
        <dsp:cNvSpPr/>
      </dsp:nvSpPr>
      <dsp:spPr>
        <a:xfrm rot="16200000">
          <a:off x="1161078" y="1884105"/>
          <a:ext cx="5184576" cy="141636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500" b="1" kern="1200" dirty="0" err="1" smtClean="0"/>
            <a:t>Contact</a:t>
          </a:r>
          <a:r>
            <a:rPr lang="de-CH" sz="1500" b="1" kern="1200" dirty="0" smtClean="0"/>
            <a:t> </a:t>
          </a:r>
          <a:r>
            <a:rPr lang="de-CH" sz="1500" b="1" kern="1200" dirty="0" err="1" smtClean="0"/>
            <a:t>screening</a:t>
          </a:r>
          <a:endParaRPr lang="de-CH" sz="1500" b="1" kern="1200" dirty="0" smtClean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CH" sz="1200" kern="1200" dirty="0" smtClean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smtClean="0"/>
            <a:t>Privacy, </a:t>
          </a:r>
          <a:r>
            <a:rPr lang="de-CH" sz="1400" kern="1200" dirty="0" err="1" smtClean="0"/>
            <a:t>gender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senitivity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Sufficient daylight/ portable LED daylight lamp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smtClean="0"/>
            <a:t>Screen </a:t>
          </a:r>
          <a:r>
            <a:rPr lang="de-CH" sz="1400" kern="1200" dirty="0" err="1" smtClean="0"/>
            <a:t>entire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body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err="1" smtClean="0"/>
            <a:t>Refer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suspected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patients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for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confirmatory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diagnosis</a:t>
          </a:r>
          <a:r>
            <a:rPr lang="de-CH" sz="1400" kern="1200" dirty="0" smtClean="0"/>
            <a:t> </a:t>
          </a:r>
          <a:endParaRPr lang="en-GB" sz="14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000" kern="1200" dirty="0"/>
        </a:p>
      </dsp:txBody>
      <dsp:txXfrm rot="5400000">
        <a:off x="3045184" y="1036914"/>
        <a:ext cx="1416364" cy="3110746"/>
      </dsp:txXfrm>
    </dsp:sp>
    <dsp:sp modelId="{E94953C1-218A-44C6-9450-02A438EC3C9D}">
      <dsp:nvSpPr>
        <dsp:cNvPr id="0" name=""/>
        <dsp:cNvSpPr/>
      </dsp:nvSpPr>
      <dsp:spPr>
        <a:xfrm rot="16200000">
          <a:off x="2687256" y="1884105"/>
          <a:ext cx="5184576" cy="141636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500" b="1" kern="1200" dirty="0" err="1" smtClean="0"/>
            <a:t>Eligibility</a:t>
          </a:r>
          <a:r>
            <a:rPr lang="de-CH" sz="1500" b="1" kern="1200" dirty="0" smtClean="0"/>
            <a:t> </a:t>
          </a:r>
          <a:r>
            <a:rPr lang="de-CH" sz="1500" b="1" kern="1200" dirty="0" err="1" smtClean="0"/>
            <a:t>for</a:t>
          </a:r>
          <a:r>
            <a:rPr lang="de-CH" sz="1500" b="1" kern="1200" dirty="0" smtClean="0"/>
            <a:t> SDR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smtClean="0"/>
            <a:t>None </a:t>
          </a:r>
          <a:r>
            <a:rPr lang="de-CH" sz="1400" kern="1200" dirty="0" err="1" smtClean="0"/>
            <a:t>of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the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exclusion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criteria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is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met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err="1" smtClean="0"/>
            <a:t>Willingness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to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participate</a:t>
          </a:r>
          <a:endParaRPr lang="en-GB" sz="1400" kern="1200" dirty="0"/>
        </a:p>
      </dsp:txBody>
      <dsp:txXfrm rot="5400000">
        <a:off x="4571362" y="1036914"/>
        <a:ext cx="1416364" cy="3110746"/>
      </dsp:txXfrm>
    </dsp:sp>
    <dsp:sp modelId="{41CA01D0-596C-44AA-B391-923ADDB799CF}">
      <dsp:nvSpPr>
        <dsp:cNvPr id="0" name=""/>
        <dsp:cNvSpPr/>
      </dsp:nvSpPr>
      <dsp:spPr>
        <a:xfrm rot="16200000">
          <a:off x="4209848" y="1884105"/>
          <a:ext cx="5184576" cy="141636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500" b="1" kern="1200" dirty="0" smtClean="0"/>
            <a:t>SDR </a:t>
          </a:r>
          <a:r>
            <a:rPr lang="de-CH" sz="1500" b="1" kern="1200" dirty="0" err="1" smtClean="0"/>
            <a:t>administration</a:t>
          </a:r>
          <a:endParaRPr lang="de-CH" sz="1500" b="1" kern="1200" dirty="0" smtClean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smtClean="0"/>
            <a:t>Dose </a:t>
          </a:r>
          <a:r>
            <a:rPr lang="de-CH" sz="1400" kern="1200" dirty="0" err="1" smtClean="0"/>
            <a:t>according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to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age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and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weight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err="1" smtClean="0"/>
            <a:t>Use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adequate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formulation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for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children</a:t>
          </a:r>
          <a:r>
            <a:rPr lang="de-CH" sz="1400" kern="1200" dirty="0" smtClean="0"/>
            <a:t> (</a:t>
          </a:r>
          <a:r>
            <a:rPr lang="de-CH" sz="1400" kern="1200" dirty="0" err="1" smtClean="0"/>
            <a:t>sirup</a:t>
          </a:r>
          <a:r>
            <a:rPr lang="de-CH" sz="1400" kern="1200" dirty="0" smtClean="0"/>
            <a:t>, </a:t>
          </a:r>
          <a:r>
            <a:rPr lang="de-CH" sz="1400" kern="1200" dirty="0" err="1" smtClean="0"/>
            <a:t>tablets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as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available</a:t>
          </a:r>
          <a:r>
            <a:rPr lang="de-CH" sz="1400" kern="1200" dirty="0" smtClean="0"/>
            <a:t>)</a:t>
          </a:r>
          <a:endParaRPr lang="en-GB" sz="1400" kern="1200" dirty="0"/>
        </a:p>
      </dsp:txBody>
      <dsp:txXfrm rot="5400000">
        <a:off x="6093954" y="1036914"/>
        <a:ext cx="1416364" cy="3110746"/>
      </dsp:txXfrm>
    </dsp:sp>
    <dsp:sp modelId="{B1449371-0BF0-44D7-A7FC-4990BC707776}">
      <dsp:nvSpPr>
        <dsp:cNvPr id="0" name=""/>
        <dsp:cNvSpPr/>
      </dsp:nvSpPr>
      <dsp:spPr>
        <a:xfrm rot="16200000">
          <a:off x="5732440" y="1884105"/>
          <a:ext cx="5184576" cy="141636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500" b="1" kern="1200" dirty="0" smtClean="0"/>
            <a:t>Recording &amp; </a:t>
          </a:r>
          <a:r>
            <a:rPr lang="de-CH" sz="1500" b="1" kern="1200" dirty="0" err="1" smtClean="0"/>
            <a:t>reporting</a:t>
          </a:r>
          <a:endParaRPr lang="de-CH" sz="1500" b="1" kern="1200" dirty="0" smtClean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smtClean="0"/>
            <a:t>Paper </a:t>
          </a:r>
          <a:r>
            <a:rPr lang="de-CH" sz="1400" kern="1200" dirty="0" err="1" smtClean="0"/>
            <a:t>based</a:t>
          </a:r>
          <a:r>
            <a:rPr lang="de-CH" sz="1400" kern="1200" dirty="0" smtClean="0"/>
            <a:t> </a:t>
          </a:r>
          <a:r>
            <a:rPr lang="de-CH" sz="1400" kern="1200" dirty="0" err="1" smtClean="0"/>
            <a:t>recording</a:t>
          </a:r>
          <a:r>
            <a:rPr lang="de-CH" sz="1400" kern="1200" dirty="0" smtClean="0"/>
            <a:t> 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CH" sz="1400" kern="1200" dirty="0" err="1" smtClean="0"/>
            <a:t>Possibly</a:t>
          </a:r>
          <a:r>
            <a:rPr lang="de-CH" sz="1400" kern="1200" dirty="0" smtClean="0"/>
            <a:t> electronic </a:t>
          </a:r>
          <a:r>
            <a:rPr lang="de-CH" sz="1400" kern="1200" dirty="0" err="1" smtClean="0"/>
            <a:t>reporting</a:t>
          </a:r>
          <a:r>
            <a:rPr lang="de-CH" sz="1400" kern="1200" dirty="0" smtClean="0"/>
            <a:t> </a:t>
          </a:r>
          <a:endParaRPr lang="en-GB" sz="1400" kern="1200" dirty="0"/>
        </a:p>
      </dsp:txBody>
      <dsp:txXfrm rot="5400000">
        <a:off x="7616546" y="1036914"/>
        <a:ext cx="1416364" cy="3110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387C9-41F0-4D1E-91B3-FC17CFDED267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8F099-5239-4F3E-BBCD-CF797B6AE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147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8F099-5239-4F3E-BBCD-CF797B6AE4C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613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8F099-5239-4F3E-BBCD-CF797B6AE4C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1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8F099-5239-4F3E-BBCD-CF797B6AE4C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473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8F099-5239-4F3E-BBCD-CF797B6AE4C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5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08C1-1B22-4899-B273-297EC8134436}" type="datetime1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37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D2B3-70B7-4A89-AE9F-FF9DCE6A8683}" type="datetime1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303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471C-6DF3-4AAB-B182-423D10C60AB0}" type="datetime1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91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6F5E-DA0D-42D4-AAD2-6DFAAFF495BE}" type="datetime1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89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BEF-06F8-4928-810B-CABDFBE18929}" type="datetime1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22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A7FF-5682-4AAD-82A2-0EFEEF4FB771}" type="datetime1">
              <a:rPr lang="en-GB" smtClean="0"/>
              <a:t>19/04/2019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969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E6D3-39EB-45D7-A805-352F165EDD25}" type="datetime1">
              <a:rPr lang="en-GB" smtClean="0"/>
              <a:t>19/04/2019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916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2737-8B38-4C46-A2D3-B06ACC3B5CDE}" type="datetime1">
              <a:rPr lang="en-GB" smtClean="0"/>
              <a:t>19/04/2019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70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360-A42D-49F3-BBB4-5A7E9333040A}" type="datetime1">
              <a:rPr lang="en-GB" smtClean="0"/>
              <a:t>19/04/2019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12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6C54-5C1E-4F44-A25E-7716ECD106AA}" type="datetime1">
              <a:rPr lang="en-GB" smtClean="0"/>
              <a:t>19/04/2019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01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1C2E4-0681-480C-8F40-7360DB8BC169}" type="datetime1">
              <a:rPr lang="en-GB" smtClean="0"/>
              <a:t>19/04/2019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98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1BC35-D1F3-4110-B049-35CC54841DCB}" type="datetime1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71654-3113-419E-9F68-A3397DF30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2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CH" dirty="0" err="1" smtClean="0"/>
              <a:t>Leprosy</a:t>
            </a:r>
            <a:r>
              <a:rPr lang="de-CH" dirty="0" smtClean="0"/>
              <a:t> Post-</a:t>
            </a:r>
            <a:r>
              <a:rPr lang="de-CH" dirty="0" err="1" smtClean="0"/>
              <a:t>Exposure</a:t>
            </a:r>
            <a:r>
              <a:rPr lang="de-CH" dirty="0" smtClean="0"/>
              <a:t> </a:t>
            </a:r>
            <a:r>
              <a:rPr lang="de-CH" dirty="0" err="1" smtClean="0"/>
              <a:t>Prophylaxis</a:t>
            </a:r>
            <a:r>
              <a:rPr lang="de-CH" dirty="0" smtClean="0"/>
              <a:t> </a:t>
            </a:r>
            <a:r>
              <a:rPr lang="de-CH" dirty="0" err="1" smtClean="0"/>
              <a:t>with</a:t>
            </a:r>
            <a:r>
              <a:rPr lang="de-CH" dirty="0" smtClean="0"/>
              <a:t> Single-Dose </a:t>
            </a:r>
            <a:r>
              <a:rPr lang="de-CH" dirty="0" err="1" smtClean="0"/>
              <a:t>Rifampicin</a:t>
            </a:r>
            <a:r>
              <a:rPr lang="de-CH" dirty="0" smtClean="0"/>
              <a:t> Toolkit- Field </a:t>
            </a:r>
            <a:r>
              <a:rPr lang="de-CH" dirty="0" err="1"/>
              <a:t>I</a:t>
            </a:r>
            <a:r>
              <a:rPr lang="de-CH" dirty="0" err="1" smtClean="0"/>
              <a:t>mplemention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079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Contact</a:t>
            </a:r>
            <a:r>
              <a:rPr lang="de-CH" dirty="0" smtClean="0"/>
              <a:t> SDR </a:t>
            </a:r>
            <a:r>
              <a:rPr lang="de-CH" dirty="0" err="1" smtClean="0"/>
              <a:t>eligibility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CH" dirty="0" smtClean="0">
                <a:solidFill>
                  <a:srgbClr val="00B050"/>
                </a:solidFill>
              </a:rPr>
              <a:t>i-</a:t>
            </a:r>
            <a:r>
              <a:rPr lang="de-CH" dirty="0" err="1" smtClean="0">
                <a:solidFill>
                  <a:srgbClr val="00B050"/>
                </a:solidFill>
              </a:rPr>
              <a:t>health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worker</a:t>
            </a:r>
            <a:r>
              <a:rPr lang="de-CH" dirty="0" smtClean="0">
                <a:solidFill>
                  <a:srgbClr val="00B050"/>
                </a:solidFill>
              </a:rPr>
              <a:t>, ii-</a:t>
            </a:r>
            <a:r>
              <a:rPr lang="de-CH" dirty="0" err="1" smtClean="0">
                <a:solidFill>
                  <a:srgbClr val="00B050"/>
                </a:solidFill>
              </a:rPr>
              <a:t>midwife</a:t>
            </a:r>
            <a:r>
              <a:rPr lang="de-CH" dirty="0" smtClean="0">
                <a:solidFill>
                  <a:srgbClr val="00B050"/>
                </a:solidFill>
              </a:rPr>
              <a:t>, iii-junior </a:t>
            </a:r>
            <a:r>
              <a:rPr lang="de-CH" dirty="0" err="1" smtClean="0">
                <a:solidFill>
                  <a:srgbClr val="00B050"/>
                </a:solidFill>
              </a:rPr>
              <a:t>leprosy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worker</a:t>
            </a:r>
            <a:r>
              <a:rPr lang="de-CH" dirty="0" smtClean="0">
                <a:solidFill>
                  <a:srgbClr val="00B050"/>
                </a:solidFill>
              </a:rPr>
              <a:t>, iv-</a:t>
            </a:r>
            <a:r>
              <a:rPr lang="de-CH" dirty="0" err="1" smtClean="0">
                <a:solidFill>
                  <a:srgbClr val="00B050"/>
                </a:solidFill>
              </a:rPr>
              <a:t>leprosy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inspector</a:t>
            </a:r>
            <a:r>
              <a:rPr lang="de-CH" dirty="0" smtClean="0">
                <a:solidFill>
                  <a:srgbClr val="00B050"/>
                </a:solidFill>
              </a:rPr>
              <a:t>, v-MOH, vi-</a:t>
            </a:r>
            <a:r>
              <a:rPr lang="de-CH" dirty="0">
                <a:solidFill>
                  <a:srgbClr val="00B050"/>
                </a:solidFill>
              </a:rPr>
              <a:t>p</a:t>
            </a:r>
            <a:r>
              <a:rPr lang="de-CH" dirty="0" smtClean="0">
                <a:solidFill>
                  <a:srgbClr val="00B050"/>
                </a:solidFill>
              </a:rPr>
              <a:t>ara </a:t>
            </a:r>
            <a:r>
              <a:rPr lang="de-CH" dirty="0" err="1" smtClean="0">
                <a:solidFill>
                  <a:srgbClr val="00B050"/>
                </a:solidFill>
              </a:rPr>
              <a:t>medical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worker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/>
              <a:t>conducts</a:t>
            </a:r>
            <a:r>
              <a:rPr lang="de-CH" dirty="0" smtClean="0"/>
              <a:t> SDR </a:t>
            </a:r>
            <a:r>
              <a:rPr lang="de-CH" dirty="0" err="1" smtClean="0"/>
              <a:t>eligibility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administration</a:t>
            </a:r>
            <a:endParaRPr lang="de-CH" dirty="0" smtClean="0"/>
          </a:p>
          <a:p>
            <a:pPr marL="0" indent="0">
              <a:buNone/>
            </a:pPr>
            <a:endParaRPr lang="de-CH" dirty="0" smtClean="0"/>
          </a:p>
          <a:p>
            <a:pPr marL="0" indent="0">
              <a:buNone/>
            </a:pPr>
            <a:r>
              <a:rPr lang="de-CH" dirty="0" err="1" smtClean="0"/>
              <a:t>Exclusion</a:t>
            </a:r>
            <a:r>
              <a:rPr lang="de-CH" dirty="0" smtClean="0"/>
              <a:t> </a:t>
            </a:r>
            <a:r>
              <a:rPr lang="de-CH" dirty="0" err="1" smtClean="0"/>
              <a:t>criteria</a:t>
            </a:r>
            <a:endParaRPr lang="de-CH" dirty="0" smtClean="0"/>
          </a:p>
          <a:p>
            <a:pPr>
              <a:buFontTx/>
              <a:buChar char="-"/>
            </a:pPr>
            <a:r>
              <a:rPr lang="de-CH" dirty="0" err="1" smtClean="0"/>
              <a:t>Signs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leprosy</a:t>
            </a:r>
            <a:endParaRPr lang="de-CH" dirty="0" smtClean="0"/>
          </a:p>
          <a:p>
            <a:pPr>
              <a:buFontTx/>
              <a:buChar char="-"/>
            </a:pPr>
            <a:r>
              <a:rPr lang="de-CH" dirty="0" err="1" smtClean="0"/>
              <a:t>Signs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tuberculosis</a:t>
            </a:r>
            <a:r>
              <a:rPr lang="de-CH" dirty="0" smtClean="0"/>
              <a:t> (</a:t>
            </a:r>
            <a:r>
              <a:rPr lang="de-CH" dirty="0" err="1" smtClean="0"/>
              <a:t>cough</a:t>
            </a:r>
            <a:r>
              <a:rPr lang="de-CH" dirty="0" smtClean="0"/>
              <a:t>, </a:t>
            </a:r>
            <a:r>
              <a:rPr lang="de-CH" dirty="0" err="1" smtClean="0"/>
              <a:t>night</a:t>
            </a:r>
            <a:r>
              <a:rPr lang="de-CH" dirty="0" smtClean="0"/>
              <a:t> </a:t>
            </a:r>
            <a:r>
              <a:rPr lang="de-CH" dirty="0" err="1" smtClean="0"/>
              <a:t>sweats</a:t>
            </a:r>
            <a:r>
              <a:rPr lang="de-CH" dirty="0" smtClean="0"/>
              <a:t>, </a:t>
            </a:r>
            <a:r>
              <a:rPr lang="de-CH" dirty="0" err="1" smtClean="0"/>
              <a:t>unexplained</a:t>
            </a:r>
            <a:r>
              <a:rPr lang="de-CH" dirty="0" smtClean="0"/>
              <a:t> </a:t>
            </a:r>
            <a:r>
              <a:rPr lang="de-CH" dirty="0" err="1" smtClean="0"/>
              <a:t>fever</a:t>
            </a:r>
            <a:r>
              <a:rPr lang="de-CH" dirty="0" smtClean="0"/>
              <a:t>, </a:t>
            </a:r>
            <a:r>
              <a:rPr lang="de-CH" dirty="0" err="1" smtClean="0"/>
              <a:t>weight</a:t>
            </a:r>
            <a:r>
              <a:rPr lang="de-CH" dirty="0" smtClean="0"/>
              <a:t> </a:t>
            </a:r>
            <a:r>
              <a:rPr lang="de-CH" dirty="0" err="1" smtClean="0"/>
              <a:t>loss</a:t>
            </a:r>
            <a:r>
              <a:rPr lang="de-CH" dirty="0" smtClean="0"/>
              <a:t>)</a:t>
            </a:r>
          </a:p>
          <a:p>
            <a:pPr>
              <a:buFontTx/>
              <a:buChar char="-"/>
            </a:pPr>
            <a:r>
              <a:rPr lang="de-CH" dirty="0" err="1"/>
              <a:t>Pregnancy</a:t>
            </a:r>
            <a:endParaRPr lang="de-CH" dirty="0"/>
          </a:p>
          <a:p>
            <a:pPr>
              <a:buFontTx/>
              <a:buChar char="-"/>
            </a:pPr>
            <a:r>
              <a:rPr lang="de-CH" dirty="0" err="1" smtClean="0"/>
              <a:t>Rifampicin</a:t>
            </a:r>
            <a:r>
              <a:rPr lang="de-CH" dirty="0" smtClean="0"/>
              <a:t> in </a:t>
            </a:r>
            <a:r>
              <a:rPr lang="de-CH" dirty="0" err="1" smtClean="0"/>
              <a:t>the</a:t>
            </a:r>
            <a:r>
              <a:rPr lang="de-CH" dirty="0" smtClean="0"/>
              <a:t> last 2 </a:t>
            </a:r>
            <a:r>
              <a:rPr lang="de-CH" dirty="0" err="1" smtClean="0"/>
              <a:t>years</a:t>
            </a:r>
            <a:endParaRPr lang="de-CH" dirty="0" smtClean="0"/>
          </a:p>
          <a:p>
            <a:pPr>
              <a:buFontTx/>
              <a:buChar char="-"/>
            </a:pPr>
            <a:r>
              <a:rPr lang="de-CH" dirty="0" err="1" smtClean="0"/>
              <a:t>History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liver</a:t>
            </a:r>
            <a:r>
              <a:rPr lang="de-CH" dirty="0" smtClean="0"/>
              <a:t> </a:t>
            </a:r>
            <a:r>
              <a:rPr lang="de-CH" dirty="0" err="1" smtClean="0"/>
              <a:t>or</a:t>
            </a:r>
            <a:r>
              <a:rPr lang="de-CH" dirty="0" smtClean="0"/>
              <a:t> renal </a:t>
            </a:r>
            <a:r>
              <a:rPr lang="de-CH" dirty="0" err="1" smtClean="0"/>
              <a:t>disease</a:t>
            </a:r>
            <a:endParaRPr lang="de-CH" dirty="0" smtClean="0"/>
          </a:p>
          <a:p>
            <a:pPr>
              <a:buFontTx/>
              <a:buChar char="-"/>
            </a:pPr>
            <a:r>
              <a:rPr lang="de-CH" dirty="0" err="1" smtClean="0"/>
              <a:t>Known</a:t>
            </a:r>
            <a:r>
              <a:rPr lang="de-CH" dirty="0" smtClean="0"/>
              <a:t> </a:t>
            </a:r>
            <a:r>
              <a:rPr lang="de-CH" dirty="0" err="1" smtClean="0"/>
              <a:t>allergy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rifampicin</a:t>
            </a:r>
            <a:endParaRPr lang="de-CH" dirty="0" smtClean="0"/>
          </a:p>
          <a:p>
            <a:pPr>
              <a:buFontTx/>
              <a:buChar char="-"/>
            </a:pPr>
            <a:r>
              <a:rPr lang="de-CH" dirty="0" smtClean="0"/>
              <a:t>Age </a:t>
            </a:r>
            <a:r>
              <a:rPr lang="de-CH" dirty="0" err="1" smtClean="0"/>
              <a:t>below</a:t>
            </a:r>
            <a:r>
              <a:rPr lang="de-CH" dirty="0" smtClean="0"/>
              <a:t> </a:t>
            </a:r>
            <a:r>
              <a:rPr lang="de-CH" dirty="0" smtClean="0">
                <a:solidFill>
                  <a:srgbClr val="00B0F0"/>
                </a:solidFill>
              </a:rPr>
              <a:t>__ </a:t>
            </a:r>
            <a:r>
              <a:rPr lang="de-CH" dirty="0" err="1" smtClean="0">
                <a:solidFill>
                  <a:srgbClr val="00B0F0"/>
                </a:solidFill>
              </a:rPr>
              <a:t>years</a:t>
            </a:r>
            <a:endParaRPr lang="de-CH" dirty="0" smtClean="0">
              <a:solidFill>
                <a:srgbClr val="00B0F0"/>
              </a:solidFill>
            </a:endParaRPr>
          </a:p>
          <a:p>
            <a:pPr>
              <a:buFontTx/>
              <a:buChar char="-"/>
            </a:pPr>
            <a:r>
              <a:rPr lang="de-CH" dirty="0" err="1" smtClean="0"/>
              <a:t>refusing</a:t>
            </a:r>
            <a:r>
              <a:rPr lang="de-CH" dirty="0" smtClean="0"/>
              <a:t> SDR </a:t>
            </a:r>
            <a:r>
              <a:rPr lang="de-CH" dirty="0" err="1" smtClean="0"/>
              <a:t>administration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792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Contact</a:t>
            </a:r>
            <a:r>
              <a:rPr lang="de-CH" dirty="0" smtClean="0"/>
              <a:t> SDR </a:t>
            </a:r>
            <a:r>
              <a:rPr lang="de-CH" dirty="0" err="1" smtClean="0"/>
              <a:t>administration</a:t>
            </a:r>
            <a:r>
              <a:rPr lang="de-CH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 smtClean="0"/>
              <a:t>For all eligible contacts:</a:t>
            </a:r>
          </a:p>
          <a:p>
            <a:r>
              <a:rPr lang="en-US" sz="2600" dirty="0" smtClean="0"/>
              <a:t>Use SDR </a:t>
            </a:r>
            <a:r>
              <a:rPr lang="en-US" sz="2600" dirty="0" err="1" smtClean="0">
                <a:solidFill>
                  <a:srgbClr val="00B050"/>
                </a:solidFill>
              </a:rPr>
              <a:t>i</a:t>
            </a:r>
            <a:r>
              <a:rPr lang="en-US" sz="2600" dirty="0" smtClean="0">
                <a:solidFill>
                  <a:srgbClr val="00B050"/>
                </a:solidFill>
              </a:rPr>
              <a:t>-tablets/capsules (150 mg units needed), ii-</a:t>
            </a:r>
            <a:r>
              <a:rPr lang="en-US" sz="2600" dirty="0" err="1" smtClean="0">
                <a:solidFill>
                  <a:srgbClr val="00B050"/>
                </a:solidFill>
              </a:rPr>
              <a:t>sirup</a:t>
            </a:r>
            <a:r>
              <a:rPr lang="en-US" sz="2600" dirty="0" smtClean="0">
                <a:solidFill>
                  <a:srgbClr val="00B050"/>
                </a:solidFill>
              </a:rPr>
              <a:t>, iii-a mix of tablets/capsules and syrup </a:t>
            </a:r>
            <a:endParaRPr lang="en-US" sz="2600" dirty="0">
              <a:solidFill>
                <a:srgbClr val="00B050"/>
              </a:solidFill>
            </a:endParaRPr>
          </a:p>
          <a:p>
            <a:r>
              <a:rPr lang="de-CH" sz="2600" dirty="0" smtClean="0"/>
              <a:t>SDR dose: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Adult &gt;35 kg receive 600 mg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Adult &lt;35 kg receive 450 mg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Child 10-14 years receive 450 mg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Child 5-9 years receive 300 mg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7030A0"/>
                </a:solidFill>
              </a:rPr>
              <a:t>Child 2-5 years receive 10-15 </a:t>
            </a:r>
            <a:r>
              <a:rPr lang="en-US" sz="2600" dirty="0" smtClean="0">
                <a:solidFill>
                  <a:srgbClr val="7030A0"/>
                </a:solidFill>
              </a:rPr>
              <a:t>mg/kg bodyweight </a:t>
            </a:r>
            <a:endParaRPr lang="en-US" sz="2600" dirty="0">
              <a:solidFill>
                <a:srgbClr val="7030A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Child </a:t>
            </a:r>
            <a:r>
              <a:rPr lang="en-US" sz="2600" dirty="0" smtClean="0"/>
              <a:t>&lt;20 </a:t>
            </a:r>
            <a:r>
              <a:rPr lang="en-US" sz="2600" dirty="0"/>
              <a:t>kg receive 10-15 </a:t>
            </a:r>
            <a:r>
              <a:rPr lang="en-US" sz="2600" dirty="0" smtClean="0"/>
              <a:t>mg/kg bodyweight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185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/>
              <a:t>Contact</a:t>
            </a:r>
            <a:r>
              <a:rPr lang="de-CH" dirty="0"/>
              <a:t> SDR </a:t>
            </a:r>
            <a:r>
              <a:rPr lang="de-CH" dirty="0" err="1"/>
              <a:t>administration</a:t>
            </a:r>
            <a:r>
              <a:rPr lang="de-CH" dirty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Inform contacts </a:t>
            </a:r>
            <a:r>
              <a:rPr lang="en-US" sz="2800" dirty="0"/>
              <a:t>on possible </a:t>
            </a:r>
            <a:r>
              <a:rPr lang="en-US" sz="2800" dirty="0" smtClean="0"/>
              <a:t>side effects (especially </a:t>
            </a:r>
            <a:r>
              <a:rPr lang="en-US" sz="2800" dirty="0"/>
              <a:t>red colorization of urine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Provide contact person for </a:t>
            </a:r>
            <a:r>
              <a:rPr lang="en-US" sz="2800" dirty="0"/>
              <a:t>adverse </a:t>
            </a:r>
            <a:r>
              <a:rPr lang="en-US" sz="2800" dirty="0" smtClean="0"/>
              <a:t>events reporting according to the national guidelines</a:t>
            </a:r>
            <a:endParaRPr lang="en-US" sz="2800" dirty="0"/>
          </a:p>
          <a:p>
            <a:r>
              <a:rPr lang="en-US" sz="2800" dirty="0" smtClean="0"/>
              <a:t>Provide </a:t>
            </a:r>
            <a:r>
              <a:rPr lang="en-US" sz="2800" dirty="0"/>
              <a:t>SDR </a:t>
            </a:r>
            <a:r>
              <a:rPr lang="en-US" sz="2800" dirty="0">
                <a:solidFill>
                  <a:srgbClr val="7030A0"/>
                </a:solidFill>
              </a:rPr>
              <a:t>with water (if tablet) </a:t>
            </a:r>
            <a:r>
              <a:rPr lang="en-US" sz="2800" dirty="0"/>
              <a:t>under direct supervision 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7030A0"/>
                </a:solidFill>
              </a:rPr>
              <a:t>Provide </a:t>
            </a:r>
            <a:r>
              <a:rPr lang="en-US" sz="2800" dirty="0">
                <a:solidFill>
                  <a:srgbClr val="7030A0"/>
                </a:solidFill>
              </a:rPr>
              <a:t>a contact tracing </a:t>
            </a:r>
            <a:r>
              <a:rPr lang="en-US" sz="2800" dirty="0" smtClean="0">
                <a:solidFill>
                  <a:srgbClr val="7030A0"/>
                </a:solidFill>
              </a:rPr>
              <a:t>card if used</a:t>
            </a:r>
          </a:p>
          <a:p>
            <a:r>
              <a:rPr lang="en-US" sz="2800" dirty="0" smtClean="0">
                <a:solidFill>
                  <a:srgbClr val="7030A0"/>
                </a:solidFill>
              </a:rPr>
              <a:t>According to local guidelines: check BCG vaccination status and refer for vaccination as applicable</a:t>
            </a:r>
            <a:endParaRPr lang="en-GB" sz="2800" dirty="0">
              <a:solidFill>
                <a:srgbClr val="7030A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362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Contact</a:t>
            </a:r>
            <a:r>
              <a:rPr lang="de-CH" dirty="0" smtClean="0"/>
              <a:t> </a:t>
            </a:r>
            <a:r>
              <a:rPr lang="de-CH" dirty="0" err="1" smtClean="0"/>
              <a:t>data</a:t>
            </a:r>
            <a:r>
              <a:rPr lang="de-CH" dirty="0" smtClean="0"/>
              <a:t> </a:t>
            </a:r>
            <a:r>
              <a:rPr lang="de-CH" dirty="0" err="1" smtClean="0"/>
              <a:t>collection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2800" dirty="0" smtClean="0">
                <a:solidFill>
                  <a:srgbClr val="7030A0"/>
                </a:solidFill>
              </a:rPr>
              <a:t>A </a:t>
            </a:r>
            <a:r>
              <a:rPr lang="de-CH" sz="2800" dirty="0" err="1" smtClean="0">
                <a:solidFill>
                  <a:srgbClr val="7030A0"/>
                </a:solidFill>
              </a:rPr>
              <a:t>referral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register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for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suspected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leprosy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patients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among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contacts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facilitates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communication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between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screeners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and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diagnosing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physician</a:t>
            </a:r>
            <a:r>
              <a:rPr lang="de-CH" sz="2800" dirty="0" smtClean="0">
                <a:solidFill>
                  <a:srgbClr val="7030A0"/>
                </a:solidFill>
              </a:rPr>
              <a:t> (</a:t>
            </a:r>
            <a:r>
              <a:rPr lang="de-CH" sz="2800" dirty="0" err="1" smtClean="0">
                <a:solidFill>
                  <a:srgbClr val="7030A0"/>
                </a:solidFill>
              </a:rPr>
              <a:t>if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this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is</a:t>
            </a:r>
            <a:r>
              <a:rPr lang="de-CH" sz="2800" dirty="0" smtClean="0">
                <a:solidFill>
                  <a:srgbClr val="7030A0"/>
                </a:solidFill>
              </a:rPr>
              <a:t> not </a:t>
            </a:r>
            <a:r>
              <a:rPr lang="de-CH" sz="2800" dirty="0" err="1" smtClean="0">
                <a:solidFill>
                  <a:srgbClr val="7030A0"/>
                </a:solidFill>
              </a:rPr>
              <a:t>the</a:t>
            </a:r>
            <a:r>
              <a:rPr lang="de-CH" sz="2800" dirty="0" smtClean="0">
                <a:solidFill>
                  <a:srgbClr val="7030A0"/>
                </a:solidFill>
              </a:rPr>
              <a:t> same </a:t>
            </a:r>
            <a:r>
              <a:rPr lang="de-CH" sz="2800" dirty="0" err="1" smtClean="0">
                <a:solidFill>
                  <a:srgbClr val="7030A0"/>
                </a:solidFill>
              </a:rPr>
              <a:t>person</a:t>
            </a:r>
            <a:r>
              <a:rPr lang="de-CH" sz="2800" dirty="0" smtClean="0">
                <a:solidFill>
                  <a:srgbClr val="7030A0"/>
                </a:solidFill>
              </a:rPr>
              <a:t>)</a:t>
            </a:r>
          </a:p>
          <a:p>
            <a:r>
              <a:rPr lang="de-CH" sz="2800" dirty="0" smtClean="0"/>
              <a:t>The </a:t>
            </a:r>
            <a:r>
              <a:rPr lang="de-CH" sz="2800" dirty="0" err="1" smtClean="0"/>
              <a:t>following</a:t>
            </a:r>
            <a:r>
              <a:rPr lang="de-CH" sz="2800" dirty="0" smtClean="0"/>
              <a:t> </a:t>
            </a:r>
            <a:r>
              <a:rPr lang="de-CH" sz="2800" dirty="0" err="1" smtClean="0"/>
              <a:t>indicators</a:t>
            </a:r>
            <a:r>
              <a:rPr lang="de-CH" sz="2800" dirty="0" smtClean="0"/>
              <a:t> (</a:t>
            </a:r>
            <a:r>
              <a:rPr lang="de-CH" sz="2800" dirty="0" err="1" smtClean="0"/>
              <a:t>see</a:t>
            </a:r>
            <a:r>
              <a:rPr lang="de-CH" sz="2800" dirty="0" smtClean="0"/>
              <a:t> </a:t>
            </a:r>
            <a:r>
              <a:rPr lang="de-CH" sz="2800" dirty="0" err="1" smtClean="0"/>
              <a:t>next</a:t>
            </a:r>
            <a:r>
              <a:rPr lang="de-CH" sz="2800" dirty="0" smtClean="0"/>
              <a:t> </a:t>
            </a:r>
            <a:r>
              <a:rPr lang="de-CH" sz="2800" dirty="0" err="1" smtClean="0"/>
              <a:t>slides</a:t>
            </a:r>
            <a:r>
              <a:rPr lang="de-CH" sz="2800" dirty="0" smtClean="0"/>
              <a:t>) </a:t>
            </a:r>
            <a:r>
              <a:rPr lang="de-CH" sz="2800" dirty="0" err="1" smtClean="0"/>
              <a:t>need</a:t>
            </a:r>
            <a:r>
              <a:rPr lang="de-CH" sz="2800" dirty="0" smtClean="0"/>
              <a:t> </a:t>
            </a:r>
            <a:r>
              <a:rPr lang="de-CH" sz="2800" dirty="0" err="1" smtClean="0"/>
              <a:t>to</a:t>
            </a:r>
            <a:r>
              <a:rPr lang="de-CH" sz="2800" dirty="0" smtClean="0"/>
              <a:t> </a:t>
            </a:r>
            <a:r>
              <a:rPr lang="de-CH" sz="2800" dirty="0" err="1" smtClean="0"/>
              <a:t>be</a:t>
            </a:r>
            <a:r>
              <a:rPr lang="de-CH" sz="2800" dirty="0" smtClean="0"/>
              <a:t> </a:t>
            </a:r>
            <a:r>
              <a:rPr lang="de-CH" sz="2800" dirty="0" err="1" smtClean="0"/>
              <a:t>recorded</a:t>
            </a:r>
            <a:r>
              <a:rPr lang="de-CH" sz="2800" dirty="0" smtClean="0"/>
              <a:t> at </a:t>
            </a:r>
            <a:r>
              <a:rPr lang="de-CH" sz="2800" dirty="0" err="1" smtClean="0"/>
              <a:t>field</a:t>
            </a:r>
            <a:r>
              <a:rPr lang="de-CH" sz="2800" dirty="0" smtClean="0"/>
              <a:t> </a:t>
            </a:r>
            <a:r>
              <a:rPr lang="de-CH" sz="2800" dirty="0" err="1" smtClean="0"/>
              <a:t>level</a:t>
            </a:r>
            <a:r>
              <a:rPr lang="de-CH" sz="2800" dirty="0" smtClean="0"/>
              <a:t> </a:t>
            </a:r>
            <a:r>
              <a:rPr lang="de-CH" sz="2800" dirty="0" err="1" smtClean="0"/>
              <a:t>and</a:t>
            </a:r>
            <a:r>
              <a:rPr lang="de-CH" sz="2800" dirty="0" smtClean="0"/>
              <a:t> </a:t>
            </a:r>
            <a:r>
              <a:rPr lang="de-CH" sz="2800" dirty="0" err="1" smtClean="0"/>
              <a:t>reported</a:t>
            </a:r>
            <a:r>
              <a:rPr lang="de-CH" sz="2800" dirty="0" smtClean="0"/>
              <a:t> </a:t>
            </a:r>
            <a:r>
              <a:rPr lang="de-CH" sz="2800" dirty="0" err="1" smtClean="0"/>
              <a:t>to</a:t>
            </a:r>
            <a:r>
              <a:rPr lang="de-CH" sz="2800" dirty="0" smtClean="0"/>
              <a:t> </a:t>
            </a:r>
            <a:r>
              <a:rPr lang="de-CH" sz="2800" dirty="0" smtClean="0">
                <a:solidFill>
                  <a:srgbClr val="00B050"/>
                </a:solidFill>
              </a:rPr>
              <a:t>i-</a:t>
            </a:r>
            <a:r>
              <a:rPr lang="de-CH" sz="2800" dirty="0" err="1" smtClean="0">
                <a:solidFill>
                  <a:srgbClr val="00B050"/>
                </a:solidFill>
              </a:rPr>
              <a:t>district</a:t>
            </a:r>
            <a:r>
              <a:rPr lang="de-CH" sz="2800" dirty="0" smtClean="0">
                <a:solidFill>
                  <a:srgbClr val="00B050"/>
                </a:solidFill>
              </a:rPr>
              <a:t>, ii-</a:t>
            </a:r>
            <a:r>
              <a:rPr lang="de-CH" sz="2800" dirty="0" err="1" smtClean="0">
                <a:solidFill>
                  <a:srgbClr val="00B050"/>
                </a:solidFill>
              </a:rPr>
              <a:t>province</a:t>
            </a:r>
            <a:r>
              <a:rPr lang="de-CH" sz="2800" dirty="0" smtClean="0">
                <a:solidFill>
                  <a:srgbClr val="00B050"/>
                </a:solidFill>
              </a:rPr>
              <a:t>, iii-regional, iv-national</a:t>
            </a:r>
            <a:r>
              <a:rPr lang="de-CH" sz="2800" dirty="0" smtClean="0"/>
              <a:t> </a:t>
            </a:r>
            <a:r>
              <a:rPr lang="de-CH" sz="2800" dirty="0" err="1" smtClean="0"/>
              <a:t>level</a:t>
            </a:r>
            <a:r>
              <a:rPr lang="de-CH" sz="2800" dirty="0" smtClean="0"/>
              <a:t>. </a:t>
            </a:r>
            <a:r>
              <a:rPr lang="de-CH" sz="2800" dirty="0" err="1" smtClean="0">
                <a:solidFill>
                  <a:srgbClr val="7030A0"/>
                </a:solidFill>
              </a:rPr>
              <a:t>Ideally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these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indicators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are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included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into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routine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activities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of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the</a:t>
            </a:r>
            <a:r>
              <a:rPr lang="de-CH" sz="2800" dirty="0" smtClean="0">
                <a:solidFill>
                  <a:srgbClr val="7030A0"/>
                </a:solidFill>
              </a:rPr>
              <a:t> national </a:t>
            </a:r>
            <a:r>
              <a:rPr lang="de-CH" sz="2800" dirty="0" err="1" smtClean="0">
                <a:solidFill>
                  <a:srgbClr val="7030A0"/>
                </a:solidFill>
              </a:rPr>
              <a:t>leprosy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program</a:t>
            </a:r>
            <a:r>
              <a:rPr lang="de-CH" sz="2800" dirty="0" smtClean="0">
                <a:solidFill>
                  <a:srgbClr val="7030A0"/>
                </a:solidFill>
              </a:rPr>
              <a:t>, </a:t>
            </a:r>
            <a:r>
              <a:rPr lang="de-CH" sz="2800" dirty="0" err="1" smtClean="0">
                <a:solidFill>
                  <a:srgbClr val="7030A0"/>
                </a:solidFill>
              </a:rPr>
              <a:t>if</a:t>
            </a:r>
            <a:r>
              <a:rPr lang="de-CH" sz="2800" dirty="0" smtClean="0">
                <a:solidFill>
                  <a:srgbClr val="7030A0"/>
                </a:solidFill>
              </a:rPr>
              <a:t> not </a:t>
            </a:r>
            <a:r>
              <a:rPr lang="de-CH" sz="2800" dirty="0" err="1" smtClean="0">
                <a:solidFill>
                  <a:srgbClr val="7030A0"/>
                </a:solidFill>
              </a:rPr>
              <a:t>yet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there</a:t>
            </a:r>
            <a:endParaRPr lang="de-CH" sz="2800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853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 err="1" smtClean="0"/>
              <a:t>Household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neighbor</a:t>
            </a:r>
            <a:r>
              <a:rPr lang="de-CH" dirty="0" smtClean="0"/>
              <a:t> </a:t>
            </a:r>
            <a:r>
              <a:rPr lang="de-CH" dirty="0" err="1" smtClean="0"/>
              <a:t>screening</a:t>
            </a:r>
            <a:r>
              <a:rPr lang="de-CH" dirty="0" smtClean="0"/>
              <a:t> </a:t>
            </a:r>
            <a:r>
              <a:rPr lang="de-CH" dirty="0"/>
              <a:t>minimal essential </a:t>
            </a:r>
            <a:r>
              <a:rPr lang="de-CH" dirty="0" err="1"/>
              <a:t>data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14</a:t>
            </a:fld>
            <a:endParaRPr lang="en-GB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48508"/>
            <a:ext cx="8229600" cy="4429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7544" y="6165304"/>
            <a:ext cx="3960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dirty="0" err="1" smtClean="0"/>
              <a:t>Richardus</a:t>
            </a:r>
            <a:r>
              <a:rPr lang="de-CH" sz="1600" dirty="0" smtClean="0"/>
              <a:t> </a:t>
            </a:r>
            <a:r>
              <a:rPr lang="de-CH" sz="1600" i="1" dirty="0" smtClean="0"/>
              <a:t>et al</a:t>
            </a:r>
            <a:r>
              <a:rPr lang="de-CH" sz="1600" dirty="0" smtClean="0"/>
              <a:t>. </a:t>
            </a:r>
            <a:r>
              <a:rPr lang="de-CH" sz="1600" dirty="0" err="1" smtClean="0"/>
              <a:t>Lepr</a:t>
            </a:r>
            <a:r>
              <a:rPr lang="de-CH" sz="1600" dirty="0" smtClean="0"/>
              <a:t> </a:t>
            </a:r>
            <a:r>
              <a:rPr lang="de-CH" sz="1600" dirty="0" err="1" smtClean="0"/>
              <a:t>Rev</a:t>
            </a:r>
            <a:r>
              <a:rPr lang="de-CH" sz="1600" dirty="0"/>
              <a:t> </a:t>
            </a:r>
            <a:r>
              <a:rPr lang="de-CH" sz="1600" dirty="0" smtClean="0"/>
              <a:t>(2018) 89, 2-12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224564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 smtClean="0"/>
              <a:t>Community </a:t>
            </a:r>
            <a:r>
              <a:rPr lang="de-CH" dirty="0" err="1" smtClean="0"/>
              <a:t>screening</a:t>
            </a:r>
            <a:r>
              <a:rPr lang="de-CH" dirty="0" smtClean="0"/>
              <a:t> </a:t>
            </a:r>
            <a:br>
              <a:rPr lang="de-CH" dirty="0" smtClean="0"/>
            </a:br>
            <a:r>
              <a:rPr lang="de-CH" dirty="0" smtClean="0"/>
              <a:t>minimal </a:t>
            </a:r>
            <a:r>
              <a:rPr lang="de-CH" dirty="0"/>
              <a:t>essential </a:t>
            </a:r>
            <a:r>
              <a:rPr lang="de-CH" dirty="0" err="1" smtClean="0"/>
              <a:t>data</a:t>
            </a:r>
            <a:endParaRPr lang="en-GB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53850"/>
            <a:ext cx="8229600" cy="441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15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67544" y="6165304"/>
            <a:ext cx="3960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dirty="0" err="1" smtClean="0"/>
              <a:t>Richardus</a:t>
            </a:r>
            <a:r>
              <a:rPr lang="de-CH" sz="1600" dirty="0" smtClean="0"/>
              <a:t> </a:t>
            </a:r>
            <a:r>
              <a:rPr lang="de-CH" sz="1600" i="1" dirty="0" smtClean="0"/>
              <a:t>et al</a:t>
            </a:r>
            <a:r>
              <a:rPr lang="de-CH" sz="1600" dirty="0" smtClean="0"/>
              <a:t>. </a:t>
            </a:r>
            <a:r>
              <a:rPr lang="de-CH" sz="1600" dirty="0" err="1" smtClean="0"/>
              <a:t>Lepr</a:t>
            </a:r>
            <a:r>
              <a:rPr lang="de-CH" sz="1600" dirty="0" smtClean="0"/>
              <a:t> </a:t>
            </a:r>
            <a:r>
              <a:rPr lang="de-CH" sz="1600" dirty="0" err="1" smtClean="0"/>
              <a:t>Rev</a:t>
            </a:r>
            <a:r>
              <a:rPr lang="de-CH" sz="1600" dirty="0"/>
              <a:t> </a:t>
            </a:r>
            <a:r>
              <a:rPr lang="de-CH" sz="1600" dirty="0" smtClean="0"/>
              <a:t>(2018) 89, 2-12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754324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Contact</a:t>
            </a:r>
            <a:r>
              <a:rPr lang="de-CH" dirty="0" smtClean="0"/>
              <a:t> </a:t>
            </a:r>
            <a:r>
              <a:rPr lang="de-CH" dirty="0" err="1" smtClean="0"/>
              <a:t>reporting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CH" dirty="0"/>
              <a:t>F</a:t>
            </a:r>
            <a:r>
              <a:rPr lang="de-CH" dirty="0" smtClean="0"/>
              <a:t>ield </a:t>
            </a:r>
            <a:r>
              <a:rPr lang="de-CH" dirty="0" err="1"/>
              <a:t>data</a:t>
            </a:r>
            <a:r>
              <a:rPr lang="de-CH" dirty="0"/>
              <a:t> </a:t>
            </a:r>
            <a:r>
              <a:rPr lang="de-CH" dirty="0" err="1"/>
              <a:t>need</a:t>
            </a:r>
            <a:r>
              <a:rPr lang="de-CH" dirty="0"/>
              <a:t> </a:t>
            </a:r>
            <a:r>
              <a:rPr lang="de-CH" dirty="0" err="1"/>
              <a:t>to</a:t>
            </a:r>
            <a:r>
              <a:rPr lang="de-CH" dirty="0"/>
              <a:t> </a:t>
            </a:r>
            <a:r>
              <a:rPr lang="de-CH" dirty="0" err="1"/>
              <a:t>be</a:t>
            </a:r>
            <a:r>
              <a:rPr lang="de-CH" dirty="0"/>
              <a:t> </a:t>
            </a:r>
            <a:r>
              <a:rPr lang="de-CH" dirty="0" err="1"/>
              <a:t>collected</a:t>
            </a:r>
            <a:r>
              <a:rPr lang="de-CH" dirty="0"/>
              <a:t> </a:t>
            </a:r>
            <a:r>
              <a:rPr lang="de-CH" dirty="0" err="1"/>
              <a:t>and</a:t>
            </a:r>
            <a:r>
              <a:rPr lang="de-CH" dirty="0"/>
              <a:t> </a:t>
            </a:r>
            <a:r>
              <a:rPr lang="de-CH" dirty="0" err="1" smtClean="0"/>
              <a:t>forwarded</a:t>
            </a:r>
            <a:r>
              <a:rPr lang="de-CH" dirty="0" smtClean="0"/>
              <a:t>/</a:t>
            </a:r>
            <a:r>
              <a:rPr lang="de-CH" dirty="0" err="1" smtClean="0"/>
              <a:t>reported</a:t>
            </a:r>
            <a:r>
              <a:rPr lang="de-CH" dirty="0" smtClean="0"/>
              <a:t> </a:t>
            </a:r>
            <a:r>
              <a:rPr lang="de-CH" dirty="0" err="1"/>
              <a:t>centrally</a:t>
            </a:r>
            <a:r>
              <a:rPr lang="de-CH" dirty="0"/>
              <a:t> on a </a:t>
            </a:r>
            <a:r>
              <a:rPr lang="de-CH" dirty="0">
                <a:solidFill>
                  <a:srgbClr val="00B050"/>
                </a:solidFill>
              </a:rPr>
              <a:t>i-</a:t>
            </a:r>
            <a:r>
              <a:rPr lang="de-CH" dirty="0" err="1">
                <a:solidFill>
                  <a:srgbClr val="00B050"/>
                </a:solidFill>
              </a:rPr>
              <a:t>weekly</a:t>
            </a:r>
            <a:r>
              <a:rPr lang="de-CH" dirty="0">
                <a:solidFill>
                  <a:srgbClr val="00B050"/>
                </a:solidFill>
              </a:rPr>
              <a:t>, ii-</a:t>
            </a:r>
            <a:r>
              <a:rPr lang="de-CH" dirty="0" err="1">
                <a:solidFill>
                  <a:srgbClr val="00B050"/>
                </a:solidFill>
              </a:rPr>
              <a:t>monthly</a:t>
            </a:r>
            <a:r>
              <a:rPr lang="de-CH" dirty="0">
                <a:solidFill>
                  <a:srgbClr val="00B050"/>
                </a:solidFill>
              </a:rPr>
              <a:t>, iii-</a:t>
            </a:r>
            <a:r>
              <a:rPr lang="de-CH" dirty="0" err="1">
                <a:solidFill>
                  <a:srgbClr val="00B050"/>
                </a:solidFill>
              </a:rPr>
              <a:t>other</a:t>
            </a:r>
            <a:r>
              <a:rPr lang="de-CH" dirty="0">
                <a:solidFill>
                  <a:srgbClr val="00B050"/>
                </a:solidFill>
              </a:rPr>
              <a:t> </a:t>
            </a:r>
            <a:r>
              <a:rPr lang="de-CH" dirty="0" err="1"/>
              <a:t>basis</a:t>
            </a:r>
            <a:r>
              <a:rPr lang="de-CH" dirty="0"/>
              <a:t> (at </a:t>
            </a:r>
            <a:r>
              <a:rPr lang="de-CH" dirty="0">
                <a:solidFill>
                  <a:srgbClr val="00B050"/>
                </a:solidFill>
              </a:rPr>
              <a:t>i-</a:t>
            </a:r>
            <a:r>
              <a:rPr lang="de-CH" dirty="0" err="1">
                <a:solidFill>
                  <a:srgbClr val="00B050"/>
                </a:solidFill>
              </a:rPr>
              <a:t>district</a:t>
            </a:r>
            <a:r>
              <a:rPr lang="de-CH" dirty="0">
                <a:solidFill>
                  <a:srgbClr val="00B050"/>
                </a:solidFill>
              </a:rPr>
              <a:t> </a:t>
            </a:r>
            <a:r>
              <a:rPr lang="de-CH" dirty="0" err="1">
                <a:solidFill>
                  <a:srgbClr val="00B050"/>
                </a:solidFill>
              </a:rPr>
              <a:t>level</a:t>
            </a:r>
            <a:r>
              <a:rPr lang="de-CH" dirty="0">
                <a:solidFill>
                  <a:srgbClr val="00B050"/>
                </a:solidFill>
              </a:rPr>
              <a:t>, ii-national </a:t>
            </a:r>
            <a:r>
              <a:rPr lang="de-CH" dirty="0" err="1">
                <a:solidFill>
                  <a:srgbClr val="00B050"/>
                </a:solidFill>
              </a:rPr>
              <a:t>level</a:t>
            </a:r>
            <a:r>
              <a:rPr lang="de-CH" dirty="0">
                <a:solidFill>
                  <a:srgbClr val="00B050"/>
                </a:solidFill>
              </a:rPr>
              <a:t>, iii-</a:t>
            </a:r>
            <a:r>
              <a:rPr lang="de-CH" dirty="0" err="1">
                <a:solidFill>
                  <a:srgbClr val="00B050"/>
                </a:solidFill>
              </a:rPr>
              <a:t>province</a:t>
            </a:r>
            <a:r>
              <a:rPr lang="de-CH" dirty="0">
                <a:solidFill>
                  <a:srgbClr val="00B050"/>
                </a:solidFill>
              </a:rPr>
              <a:t> </a:t>
            </a:r>
            <a:r>
              <a:rPr lang="de-CH" dirty="0" err="1">
                <a:solidFill>
                  <a:srgbClr val="00B050"/>
                </a:solidFill>
              </a:rPr>
              <a:t>level</a:t>
            </a:r>
            <a:r>
              <a:rPr lang="de-CH" dirty="0">
                <a:solidFill>
                  <a:srgbClr val="00B050"/>
                </a:solidFill>
              </a:rPr>
              <a:t>, iv-regional </a:t>
            </a:r>
            <a:r>
              <a:rPr lang="de-CH" dirty="0" err="1">
                <a:solidFill>
                  <a:srgbClr val="00B050"/>
                </a:solidFill>
              </a:rPr>
              <a:t>level</a:t>
            </a:r>
            <a:r>
              <a:rPr lang="de-CH" dirty="0">
                <a:solidFill>
                  <a:srgbClr val="00B050"/>
                </a:solidFill>
              </a:rPr>
              <a:t>, v-</a:t>
            </a:r>
            <a:r>
              <a:rPr lang="de-CH" dirty="0" err="1">
                <a:solidFill>
                  <a:srgbClr val="00B050"/>
                </a:solidFill>
              </a:rPr>
              <a:t>other</a:t>
            </a:r>
            <a:r>
              <a:rPr lang="de-CH" dirty="0"/>
              <a:t>) </a:t>
            </a:r>
            <a:r>
              <a:rPr lang="de-CH" dirty="0" err="1"/>
              <a:t>by</a:t>
            </a:r>
            <a:r>
              <a:rPr lang="de-CH" dirty="0"/>
              <a:t> </a:t>
            </a:r>
            <a:r>
              <a:rPr lang="de-CH" dirty="0">
                <a:solidFill>
                  <a:srgbClr val="00B050"/>
                </a:solidFill>
              </a:rPr>
              <a:t>i-DTLC, </a:t>
            </a:r>
            <a:r>
              <a:rPr lang="de-CH" dirty="0" smtClean="0">
                <a:solidFill>
                  <a:srgbClr val="00B050"/>
                </a:solidFill>
              </a:rPr>
              <a:t>ii-</a:t>
            </a:r>
            <a:r>
              <a:rPr lang="de-CH" dirty="0" err="1" smtClean="0">
                <a:solidFill>
                  <a:srgbClr val="00B050"/>
                </a:solidFill>
              </a:rPr>
              <a:t>other</a:t>
            </a:r>
            <a:endParaRPr lang="de-CH" dirty="0" smtClean="0">
              <a:solidFill>
                <a:srgbClr val="00B050"/>
              </a:solidFill>
            </a:endParaRPr>
          </a:p>
          <a:p>
            <a:r>
              <a:rPr lang="de-CH" dirty="0">
                <a:solidFill>
                  <a:srgbClr val="7030A0"/>
                </a:solidFill>
              </a:rPr>
              <a:t>A </a:t>
            </a:r>
            <a:r>
              <a:rPr lang="de-CH" dirty="0" err="1">
                <a:solidFill>
                  <a:srgbClr val="7030A0"/>
                </a:solidFill>
              </a:rPr>
              <a:t>possible</a:t>
            </a:r>
            <a:r>
              <a:rPr lang="de-CH" dirty="0">
                <a:solidFill>
                  <a:srgbClr val="7030A0"/>
                </a:solidFill>
              </a:rPr>
              <a:t> </a:t>
            </a:r>
            <a:r>
              <a:rPr lang="de-CH" dirty="0" err="1">
                <a:solidFill>
                  <a:srgbClr val="7030A0"/>
                </a:solidFill>
              </a:rPr>
              <a:t>second</a:t>
            </a:r>
            <a:r>
              <a:rPr lang="de-CH" dirty="0">
                <a:solidFill>
                  <a:srgbClr val="7030A0"/>
                </a:solidFill>
              </a:rPr>
              <a:t> </a:t>
            </a:r>
            <a:r>
              <a:rPr lang="de-CH" dirty="0" err="1">
                <a:solidFill>
                  <a:srgbClr val="7030A0"/>
                </a:solidFill>
              </a:rPr>
              <a:t>reporting</a:t>
            </a:r>
            <a:r>
              <a:rPr lang="de-CH" dirty="0">
                <a:solidFill>
                  <a:srgbClr val="7030A0"/>
                </a:solidFill>
              </a:rPr>
              <a:t> </a:t>
            </a:r>
            <a:r>
              <a:rPr lang="de-CH" dirty="0" err="1">
                <a:solidFill>
                  <a:srgbClr val="7030A0"/>
                </a:solidFill>
              </a:rPr>
              <a:t>step</a:t>
            </a:r>
            <a:r>
              <a:rPr lang="de-CH" dirty="0">
                <a:solidFill>
                  <a:srgbClr val="7030A0"/>
                </a:solidFill>
              </a:rPr>
              <a:t>, </a:t>
            </a:r>
            <a:r>
              <a:rPr lang="de-CH" dirty="0" err="1">
                <a:solidFill>
                  <a:srgbClr val="7030A0"/>
                </a:solidFill>
              </a:rPr>
              <a:t>if</a:t>
            </a:r>
            <a:r>
              <a:rPr lang="de-CH" dirty="0">
                <a:solidFill>
                  <a:srgbClr val="7030A0"/>
                </a:solidFill>
              </a:rPr>
              <a:t> </a:t>
            </a:r>
            <a:r>
              <a:rPr lang="de-CH" dirty="0" err="1">
                <a:solidFill>
                  <a:srgbClr val="7030A0"/>
                </a:solidFill>
              </a:rPr>
              <a:t>applicable</a:t>
            </a:r>
            <a:r>
              <a:rPr lang="de-CH" dirty="0">
                <a:solidFill>
                  <a:srgbClr val="7030A0"/>
                </a:solidFill>
              </a:rPr>
              <a:t> </a:t>
            </a:r>
            <a:r>
              <a:rPr lang="de-CH" dirty="0" err="1">
                <a:solidFill>
                  <a:srgbClr val="7030A0"/>
                </a:solidFill>
              </a:rPr>
              <a:t>from</a:t>
            </a:r>
            <a:r>
              <a:rPr lang="de-CH" dirty="0">
                <a:solidFill>
                  <a:srgbClr val="7030A0"/>
                </a:solidFill>
              </a:rPr>
              <a:t> </a:t>
            </a:r>
            <a:r>
              <a:rPr lang="de-CH" dirty="0" err="1">
                <a:solidFill>
                  <a:srgbClr val="7030A0"/>
                </a:solidFill>
              </a:rPr>
              <a:t>eg</a:t>
            </a:r>
            <a:r>
              <a:rPr lang="de-CH" dirty="0">
                <a:solidFill>
                  <a:srgbClr val="7030A0"/>
                </a:solidFill>
              </a:rPr>
              <a:t>. </a:t>
            </a:r>
            <a:r>
              <a:rPr lang="de-CH" dirty="0" err="1" smtClean="0">
                <a:solidFill>
                  <a:srgbClr val="7030A0"/>
                </a:solidFill>
              </a:rPr>
              <a:t>district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>
                <a:solidFill>
                  <a:srgbClr val="7030A0"/>
                </a:solidFill>
              </a:rPr>
              <a:t>to</a:t>
            </a:r>
            <a:r>
              <a:rPr lang="de-CH" dirty="0">
                <a:solidFill>
                  <a:srgbClr val="7030A0"/>
                </a:solidFill>
              </a:rPr>
              <a:t> national </a:t>
            </a:r>
            <a:r>
              <a:rPr lang="de-CH" dirty="0" err="1" smtClean="0">
                <a:solidFill>
                  <a:srgbClr val="7030A0"/>
                </a:solidFill>
              </a:rPr>
              <a:t>level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endParaRPr lang="de-CH" dirty="0">
              <a:solidFill>
                <a:srgbClr val="7030A0"/>
              </a:solidFill>
            </a:endParaRPr>
          </a:p>
          <a:p>
            <a:r>
              <a:rPr lang="de-CH" dirty="0" err="1" smtClean="0">
                <a:solidFill>
                  <a:srgbClr val="7030A0"/>
                </a:solidFill>
              </a:rPr>
              <a:t>Possible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entry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into</a:t>
            </a:r>
            <a:r>
              <a:rPr lang="de-CH" dirty="0" smtClean="0">
                <a:solidFill>
                  <a:srgbClr val="7030A0"/>
                </a:solidFill>
              </a:rPr>
              <a:t> an electronic </a:t>
            </a:r>
            <a:r>
              <a:rPr lang="de-CH" dirty="0" err="1" smtClean="0">
                <a:solidFill>
                  <a:srgbClr val="7030A0"/>
                </a:solidFill>
              </a:rPr>
              <a:t>database</a:t>
            </a:r>
            <a:r>
              <a:rPr lang="de-CH" dirty="0">
                <a:solidFill>
                  <a:srgbClr val="7030A0"/>
                </a:solidFill>
              </a:rPr>
              <a:t> (</a:t>
            </a:r>
            <a:r>
              <a:rPr lang="de-CH" dirty="0" err="1">
                <a:solidFill>
                  <a:srgbClr val="7030A0"/>
                </a:solidFill>
              </a:rPr>
              <a:t>ideally</a:t>
            </a:r>
            <a:r>
              <a:rPr lang="de-CH" dirty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the</a:t>
            </a:r>
            <a:r>
              <a:rPr lang="de-CH" dirty="0" smtClean="0">
                <a:solidFill>
                  <a:srgbClr val="7030A0"/>
                </a:solidFill>
              </a:rPr>
              <a:t> national </a:t>
            </a:r>
            <a:r>
              <a:rPr lang="de-CH" dirty="0" err="1" smtClean="0">
                <a:solidFill>
                  <a:srgbClr val="7030A0"/>
                </a:solidFill>
              </a:rPr>
              <a:t>program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database</a:t>
            </a:r>
            <a:r>
              <a:rPr lang="de-CH" dirty="0" smtClean="0">
                <a:solidFill>
                  <a:srgbClr val="7030A0"/>
                </a:solidFill>
              </a:rPr>
              <a:t>) </a:t>
            </a:r>
            <a:r>
              <a:rPr lang="de-CH" dirty="0" err="1" smtClean="0">
                <a:solidFill>
                  <a:srgbClr val="7030A0"/>
                </a:solidFill>
              </a:rPr>
              <a:t>by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>
                <a:solidFill>
                  <a:srgbClr val="00B050"/>
                </a:solidFill>
              </a:rPr>
              <a:t>i-</a:t>
            </a:r>
            <a:r>
              <a:rPr lang="de-CH" dirty="0" err="1">
                <a:solidFill>
                  <a:srgbClr val="00B050"/>
                </a:solidFill>
              </a:rPr>
              <a:t>data</a:t>
            </a:r>
            <a:r>
              <a:rPr lang="de-CH" dirty="0">
                <a:solidFill>
                  <a:srgbClr val="00B050"/>
                </a:solidFill>
              </a:rPr>
              <a:t> </a:t>
            </a:r>
            <a:r>
              <a:rPr lang="de-CH" dirty="0" err="1">
                <a:solidFill>
                  <a:srgbClr val="00B050"/>
                </a:solidFill>
              </a:rPr>
              <a:t>clerk</a:t>
            </a:r>
            <a:r>
              <a:rPr lang="de-CH" dirty="0">
                <a:solidFill>
                  <a:srgbClr val="00B050"/>
                </a:solidFill>
              </a:rPr>
              <a:t>, </a:t>
            </a:r>
            <a:r>
              <a:rPr lang="de-CH" dirty="0" smtClean="0">
                <a:solidFill>
                  <a:srgbClr val="00B050"/>
                </a:solidFill>
              </a:rPr>
              <a:t>ii-</a:t>
            </a:r>
            <a:r>
              <a:rPr lang="de-CH" dirty="0" err="1" smtClean="0">
                <a:solidFill>
                  <a:srgbClr val="00B050"/>
                </a:solidFill>
              </a:rPr>
              <a:t>other</a:t>
            </a:r>
            <a:endParaRPr lang="de-CH" dirty="0"/>
          </a:p>
          <a:p>
            <a:r>
              <a:rPr lang="de-CH" dirty="0" smtClean="0"/>
              <a:t>Reporting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smtClean="0">
                <a:solidFill>
                  <a:srgbClr val="92D050"/>
                </a:solidFill>
              </a:rPr>
              <a:t>i-i</a:t>
            </a:r>
            <a:r>
              <a:rPr lang="de-CH" dirty="0" smtClean="0">
                <a:solidFill>
                  <a:srgbClr val="00B050"/>
                </a:solidFill>
              </a:rPr>
              <a:t>ndividual, ii-</a:t>
            </a:r>
            <a:r>
              <a:rPr lang="de-CH" dirty="0" err="1" smtClean="0">
                <a:solidFill>
                  <a:srgbClr val="00B050"/>
                </a:solidFill>
              </a:rPr>
              <a:t>summarized</a:t>
            </a:r>
            <a:r>
              <a:rPr lang="de-CH" dirty="0" smtClean="0"/>
              <a:t> </a:t>
            </a:r>
            <a:r>
              <a:rPr lang="de-CH" dirty="0" err="1" smtClean="0"/>
              <a:t>data</a:t>
            </a:r>
            <a:r>
              <a:rPr lang="de-CH" dirty="0" smtClean="0"/>
              <a:t> </a:t>
            </a:r>
            <a:r>
              <a:rPr lang="de-CH" dirty="0" err="1" smtClean="0">
                <a:solidFill>
                  <a:srgbClr val="7030A0"/>
                </a:solidFill>
              </a:rPr>
              <a:t>according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to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the</a:t>
            </a:r>
            <a:r>
              <a:rPr lang="de-CH" dirty="0" smtClean="0">
                <a:solidFill>
                  <a:srgbClr val="7030A0"/>
                </a:solidFill>
              </a:rPr>
              <a:t> national </a:t>
            </a:r>
            <a:r>
              <a:rPr lang="de-CH" dirty="0" err="1" smtClean="0">
                <a:solidFill>
                  <a:srgbClr val="7030A0"/>
                </a:solidFill>
              </a:rPr>
              <a:t>program</a:t>
            </a:r>
            <a:endParaRPr lang="de-CH" dirty="0" smtClean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650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SDR </a:t>
            </a:r>
            <a:r>
              <a:rPr lang="de-CH" dirty="0" err="1" smtClean="0"/>
              <a:t>logistics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storage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de-CH" dirty="0" smtClean="0"/>
              <a:t>Stock: </a:t>
            </a:r>
            <a:r>
              <a:rPr lang="de-CH" dirty="0" smtClean="0">
                <a:solidFill>
                  <a:srgbClr val="00B0F0"/>
                </a:solidFill>
              </a:rPr>
              <a:t>__ </a:t>
            </a:r>
            <a:r>
              <a:rPr lang="de-CH" dirty="0" err="1" smtClean="0">
                <a:solidFill>
                  <a:srgbClr val="00B0F0"/>
                </a:solidFill>
              </a:rPr>
              <a:t>doses</a:t>
            </a:r>
            <a:r>
              <a:rPr lang="de-CH" dirty="0" smtClean="0">
                <a:solidFill>
                  <a:srgbClr val="00B0F0"/>
                </a:solidFill>
              </a:rPr>
              <a:t> </a:t>
            </a:r>
            <a:r>
              <a:rPr lang="de-CH" dirty="0" smtClean="0"/>
              <a:t>= minimal </a:t>
            </a:r>
            <a:r>
              <a:rPr lang="de-CH" dirty="0" err="1" smtClean="0"/>
              <a:t>amount</a:t>
            </a:r>
            <a:r>
              <a:rPr lang="de-CH" dirty="0" smtClean="0"/>
              <a:t> </a:t>
            </a:r>
            <a:r>
              <a:rPr lang="de-CH" dirty="0" err="1" smtClean="0"/>
              <a:t>that</a:t>
            </a:r>
            <a:r>
              <a:rPr lang="de-CH" dirty="0" smtClean="0"/>
              <a:t> </a:t>
            </a:r>
            <a:r>
              <a:rPr lang="de-CH" dirty="0" err="1" smtClean="0"/>
              <a:t>triggers</a:t>
            </a:r>
            <a:r>
              <a:rPr lang="de-CH" dirty="0" smtClean="0"/>
              <a:t> </a:t>
            </a:r>
            <a:r>
              <a:rPr lang="de-CH" dirty="0" err="1" smtClean="0"/>
              <a:t>resupply</a:t>
            </a:r>
            <a:r>
              <a:rPr lang="de-CH" dirty="0" smtClean="0"/>
              <a:t>, </a:t>
            </a:r>
            <a:r>
              <a:rPr lang="de-CH" dirty="0" smtClean="0">
                <a:solidFill>
                  <a:srgbClr val="00B0F0"/>
                </a:solidFill>
              </a:rPr>
              <a:t>__(</a:t>
            </a:r>
            <a:r>
              <a:rPr lang="de-CH" dirty="0" err="1" smtClean="0">
                <a:solidFill>
                  <a:srgbClr val="00B0F0"/>
                </a:solidFill>
              </a:rPr>
              <a:t>name</a:t>
            </a:r>
            <a:r>
              <a:rPr lang="de-CH" dirty="0" smtClean="0">
                <a:solidFill>
                  <a:srgbClr val="00B0F0"/>
                </a:solidFill>
              </a:rPr>
              <a:t>)</a:t>
            </a:r>
            <a:r>
              <a:rPr lang="de-CH" dirty="0" smtClean="0">
                <a:solidFill>
                  <a:srgbClr val="002060"/>
                </a:solidFill>
              </a:rPr>
              <a:t> </a:t>
            </a:r>
            <a:r>
              <a:rPr lang="de-CH" dirty="0" err="1" smtClean="0"/>
              <a:t>manages</a:t>
            </a:r>
            <a:r>
              <a:rPr lang="de-CH" dirty="0" smtClean="0"/>
              <a:t> stock, </a:t>
            </a:r>
            <a:r>
              <a:rPr lang="de-CH" dirty="0" err="1" smtClean="0"/>
              <a:t>distribution</a:t>
            </a:r>
            <a:r>
              <a:rPr lang="de-CH" dirty="0" smtClean="0"/>
              <a:t> </a:t>
            </a:r>
            <a:r>
              <a:rPr lang="de-CH" dirty="0" smtClean="0">
                <a:solidFill>
                  <a:srgbClr val="00B050"/>
                </a:solidFill>
              </a:rPr>
              <a:t>(i) push, (ii)pull, (iii) </a:t>
            </a:r>
            <a:r>
              <a:rPr lang="de-CH" dirty="0" err="1" smtClean="0">
                <a:solidFill>
                  <a:srgbClr val="00B050"/>
                </a:solidFill>
              </a:rPr>
              <a:t>other</a:t>
            </a:r>
            <a:endParaRPr lang="de-CH" dirty="0" smtClean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r>
              <a:rPr lang="de-CH" dirty="0" smtClean="0">
                <a:solidFill>
                  <a:srgbClr val="00B050"/>
                </a:solidFill>
              </a:rPr>
              <a:t>Field: (i) </a:t>
            </a:r>
            <a:r>
              <a:rPr lang="de-CH" dirty="0" err="1" smtClean="0">
                <a:solidFill>
                  <a:srgbClr val="00B050"/>
                </a:solidFill>
              </a:rPr>
              <a:t>contact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tracer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has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own</a:t>
            </a:r>
            <a:r>
              <a:rPr lang="de-CH" dirty="0" smtClean="0">
                <a:solidFill>
                  <a:srgbClr val="00B050"/>
                </a:solidFill>
              </a:rPr>
              <a:t> stock, (ii) </a:t>
            </a:r>
            <a:r>
              <a:rPr lang="de-CH" dirty="0" err="1" smtClean="0">
                <a:solidFill>
                  <a:srgbClr val="00B050"/>
                </a:solidFill>
              </a:rPr>
              <a:t>contact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tracer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collects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small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amount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before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field</a:t>
            </a:r>
            <a:r>
              <a:rPr lang="de-CH" dirty="0" smtClean="0">
                <a:solidFill>
                  <a:srgbClr val="00B050"/>
                </a:solidFill>
              </a:rPr>
              <a:t> </a:t>
            </a:r>
            <a:r>
              <a:rPr lang="de-CH" dirty="0" err="1" smtClean="0">
                <a:solidFill>
                  <a:srgbClr val="00B050"/>
                </a:solidFill>
              </a:rPr>
              <a:t>work</a:t>
            </a:r>
            <a:endParaRPr lang="de-CH" dirty="0" smtClean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en-US" dirty="0"/>
              <a:t>Rifampicin should be protected from air, light and excessive </a:t>
            </a:r>
            <a:r>
              <a:rPr lang="en-US" dirty="0" smtClean="0"/>
              <a:t>heat (above 40°C) </a:t>
            </a:r>
            <a:r>
              <a:rPr lang="en-US" dirty="0"/>
              <a:t>and </a:t>
            </a:r>
            <a:r>
              <a:rPr lang="en-US" dirty="0" smtClean="0"/>
              <a:t>moisture</a:t>
            </a:r>
          </a:p>
          <a:p>
            <a:pPr>
              <a:buFontTx/>
              <a:buChar char="-"/>
            </a:pPr>
            <a:r>
              <a:rPr lang="de-CH" dirty="0" smtClean="0"/>
              <a:t>Stock log </a:t>
            </a:r>
            <a:r>
              <a:rPr lang="de-CH" dirty="0" err="1" smtClean="0"/>
              <a:t>files</a:t>
            </a:r>
            <a:r>
              <a:rPr lang="de-CH" dirty="0" smtClean="0"/>
              <a:t>: </a:t>
            </a:r>
            <a:r>
              <a:rPr lang="de-CH" dirty="0" smtClean="0">
                <a:solidFill>
                  <a:srgbClr val="00B0F0"/>
                </a:solidFill>
              </a:rPr>
              <a:t>__(</a:t>
            </a:r>
            <a:r>
              <a:rPr lang="de-CH" dirty="0" err="1" smtClean="0">
                <a:solidFill>
                  <a:srgbClr val="00B0F0"/>
                </a:solidFill>
              </a:rPr>
              <a:t>name</a:t>
            </a:r>
            <a:r>
              <a:rPr lang="de-CH" dirty="0" smtClean="0">
                <a:solidFill>
                  <a:srgbClr val="00B0F0"/>
                </a:solidFill>
              </a:rPr>
              <a:t>) </a:t>
            </a:r>
            <a:r>
              <a:rPr lang="de-CH" dirty="0" err="1" smtClean="0"/>
              <a:t>is</a:t>
            </a:r>
            <a:r>
              <a:rPr lang="de-CH" dirty="0" smtClean="0"/>
              <a:t> </a:t>
            </a:r>
            <a:r>
              <a:rPr lang="de-CH" dirty="0" err="1" smtClean="0"/>
              <a:t>responsible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log </a:t>
            </a:r>
            <a:r>
              <a:rPr lang="de-CH" dirty="0" err="1" smtClean="0"/>
              <a:t>file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reports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>
                <a:solidFill>
                  <a:srgbClr val="00B0F0"/>
                </a:solidFill>
              </a:rPr>
              <a:t>__(</a:t>
            </a:r>
            <a:r>
              <a:rPr lang="de-CH" dirty="0" err="1">
                <a:solidFill>
                  <a:srgbClr val="00B0F0"/>
                </a:solidFill>
              </a:rPr>
              <a:t>name</a:t>
            </a:r>
            <a:r>
              <a:rPr lang="de-CH" dirty="0" smtClean="0">
                <a:solidFill>
                  <a:srgbClr val="00B0F0"/>
                </a:solidFill>
              </a:rPr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4295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Key </a:t>
            </a:r>
            <a:r>
              <a:rPr lang="de-CH" dirty="0" err="1" smtClean="0"/>
              <a:t>tasks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persons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18</a:t>
            </a:fld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81299"/>
              </p:ext>
            </p:extLst>
          </p:nvPr>
        </p:nvGraphicFramePr>
        <p:xfrm>
          <a:off x="467544" y="1263040"/>
          <a:ext cx="8208912" cy="4456083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54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9736">
                <a:tc>
                  <a:txBody>
                    <a:bodyPr/>
                    <a:lstStyle/>
                    <a:p>
                      <a:r>
                        <a:rPr lang="de-CH" dirty="0" smtClean="0"/>
                        <a:t>Task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Person </a:t>
                      </a:r>
                      <a:r>
                        <a:rPr lang="de-CH" dirty="0" err="1" smtClean="0"/>
                        <a:t>responsible</a:t>
                      </a:r>
                      <a:r>
                        <a:rPr lang="de-CH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761">
                <a:tc>
                  <a:txBody>
                    <a:bodyPr/>
                    <a:lstStyle/>
                    <a:p>
                      <a:r>
                        <a:rPr lang="de-CH" dirty="0" smtClean="0">
                          <a:solidFill>
                            <a:schemeClr val="tx1"/>
                          </a:solidFill>
                        </a:rPr>
                        <a:t>Index </a:t>
                      </a:r>
                      <a:r>
                        <a:rPr lang="de-CH" dirty="0" err="1" smtClean="0">
                          <a:solidFill>
                            <a:schemeClr val="tx1"/>
                          </a:solidFill>
                        </a:rPr>
                        <a:t>case</a:t>
                      </a:r>
                      <a:r>
                        <a:rPr lang="de-CH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CH" dirty="0" err="1" smtClean="0">
                          <a:solidFill>
                            <a:schemeClr val="tx1"/>
                          </a:solidFill>
                        </a:rPr>
                        <a:t>enrolment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_____(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name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/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position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r>
                        <a:rPr lang="de-CH" dirty="0" smtClean="0"/>
                        <a:t>Listing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of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contacts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_____(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name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/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position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043">
                <a:tc>
                  <a:txBody>
                    <a:bodyPr/>
                    <a:lstStyle/>
                    <a:p>
                      <a:r>
                        <a:rPr lang="de-CH" dirty="0" smtClean="0"/>
                        <a:t>Transfer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of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contact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list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to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contact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tracer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_____(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name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/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position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303">
                <a:tc>
                  <a:txBody>
                    <a:bodyPr/>
                    <a:lstStyle/>
                    <a:p>
                      <a:r>
                        <a:rPr lang="de-CH" dirty="0" err="1" smtClean="0"/>
                        <a:t>Contact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tracing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_____(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name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/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position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597">
                <a:tc>
                  <a:txBody>
                    <a:bodyPr/>
                    <a:lstStyle/>
                    <a:p>
                      <a:r>
                        <a:rPr lang="de-CH" dirty="0" err="1" smtClean="0"/>
                        <a:t>Referral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of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suspected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leprosy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patients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among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contacts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_____(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name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/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position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567">
                <a:tc>
                  <a:txBody>
                    <a:bodyPr/>
                    <a:lstStyle/>
                    <a:p>
                      <a:r>
                        <a:rPr lang="de-CH" dirty="0" smtClean="0"/>
                        <a:t>Final </a:t>
                      </a:r>
                      <a:r>
                        <a:rPr lang="de-CH" dirty="0" err="1" smtClean="0"/>
                        <a:t>diganosis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of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suspected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contacts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_____(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name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/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position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1567">
                <a:tc>
                  <a:txBody>
                    <a:bodyPr/>
                    <a:lstStyle/>
                    <a:p>
                      <a:r>
                        <a:rPr lang="de-CH" dirty="0" smtClean="0"/>
                        <a:t>Follow-</a:t>
                      </a:r>
                      <a:r>
                        <a:rPr lang="de-CH" dirty="0" err="1" smtClean="0"/>
                        <a:t>up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of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contacts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with</a:t>
                      </a:r>
                      <a:r>
                        <a:rPr lang="de-CH" baseline="0" dirty="0" smtClean="0"/>
                        <a:t> negative </a:t>
                      </a:r>
                      <a:r>
                        <a:rPr lang="de-CH" baseline="0" dirty="0" err="1" smtClean="0"/>
                        <a:t>outcome</a:t>
                      </a:r>
                      <a:r>
                        <a:rPr lang="de-CH" baseline="0" dirty="0" smtClean="0"/>
                        <a:t> at </a:t>
                      </a:r>
                      <a:r>
                        <a:rPr lang="de-CH" baseline="0" dirty="0" err="1" smtClean="0"/>
                        <a:t>referral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_____(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name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/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position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5847">
                <a:tc>
                  <a:txBody>
                    <a:bodyPr/>
                    <a:lstStyle/>
                    <a:p>
                      <a:r>
                        <a:rPr lang="de-CH" dirty="0" smtClean="0"/>
                        <a:t>SDR </a:t>
                      </a:r>
                      <a:r>
                        <a:rPr lang="de-CH" dirty="0" err="1" smtClean="0"/>
                        <a:t>administration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to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eligible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contacts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_____(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name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/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position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0127">
                <a:tc>
                  <a:txBody>
                    <a:bodyPr/>
                    <a:lstStyle/>
                    <a:p>
                      <a:r>
                        <a:rPr lang="de-CH" dirty="0" smtClean="0"/>
                        <a:t>SDR stock </a:t>
                      </a:r>
                      <a:r>
                        <a:rPr lang="de-CH" dirty="0" err="1" smtClean="0"/>
                        <a:t>management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_____(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name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/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position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2439">
                <a:tc>
                  <a:txBody>
                    <a:bodyPr/>
                    <a:lstStyle/>
                    <a:p>
                      <a:r>
                        <a:rPr lang="de-CH" dirty="0" smtClean="0"/>
                        <a:t>Data </a:t>
                      </a:r>
                      <a:r>
                        <a:rPr lang="de-CH" dirty="0" err="1" smtClean="0"/>
                        <a:t>entry</a:t>
                      </a:r>
                      <a:r>
                        <a:rPr lang="de-CH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_____(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name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/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position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de-CH" dirty="0" err="1" smtClean="0"/>
                        <a:t>Document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printing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and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distribution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_____(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name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/</a:t>
                      </a:r>
                      <a:r>
                        <a:rPr lang="de-CH" dirty="0" err="1" smtClean="0">
                          <a:solidFill>
                            <a:srgbClr val="00B0F0"/>
                          </a:solidFill>
                        </a:rPr>
                        <a:t>position</a:t>
                      </a:r>
                      <a:r>
                        <a:rPr lang="de-CH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90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 err="1" smtClean="0"/>
              <a:t>How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use</a:t>
            </a:r>
            <a:r>
              <a:rPr lang="de-CH" dirty="0" smtClean="0"/>
              <a:t> </a:t>
            </a:r>
            <a:r>
              <a:rPr lang="de-CH" dirty="0" err="1" smtClean="0"/>
              <a:t>this</a:t>
            </a:r>
            <a:r>
              <a:rPr lang="de-CH" dirty="0" smtClean="0"/>
              <a:t> </a:t>
            </a:r>
            <a:r>
              <a:rPr lang="de-CH" dirty="0" err="1" smtClean="0"/>
              <a:t>slide</a:t>
            </a:r>
            <a:r>
              <a:rPr lang="de-CH" dirty="0" smtClean="0"/>
              <a:t> deck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CH" sz="2800" dirty="0" err="1" smtClean="0"/>
              <a:t>Before</a:t>
            </a:r>
            <a:r>
              <a:rPr lang="de-CH" sz="2800" dirty="0" smtClean="0"/>
              <a:t> </a:t>
            </a:r>
            <a:r>
              <a:rPr lang="de-CH" sz="2800" dirty="0" err="1" smtClean="0"/>
              <a:t>use</a:t>
            </a:r>
            <a:r>
              <a:rPr lang="de-CH" sz="2800" dirty="0" smtClean="0"/>
              <a:t>, </a:t>
            </a:r>
            <a:r>
              <a:rPr lang="de-CH" sz="2800" dirty="0" err="1" smtClean="0"/>
              <a:t>adapt</a:t>
            </a:r>
            <a:r>
              <a:rPr lang="de-CH" sz="2800" dirty="0" smtClean="0"/>
              <a:t> </a:t>
            </a:r>
            <a:r>
              <a:rPr lang="de-CH" sz="2800" dirty="0" err="1" smtClean="0"/>
              <a:t>the</a:t>
            </a:r>
            <a:r>
              <a:rPr lang="de-CH" sz="2800" dirty="0" smtClean="0"/>
              <a:t> </a:t>
            </a:r>
            <a:r>
              <a:rPr lang="de-CH" sz="2800" dirty="0" err="1" smtClean="0"/>
              <a:t>presentation</a:t>
            </a:r>
            <a:r>
              <a:rPr lang="de-CH" sz="2800" dirty="0" smtClean="0"/>
              <a:t> </a:t>
            </a:r>
            <a:r>
              <a:rPr lang="de-CH" sz="2800" dirty="0" err="1" smtClean="0"/>
              <a:t>to</a:t>
            </a:r>
            <a:r>
              <a:rPr lang="de-CH" sz="2800" dirty="0" smtClean="0"/>
              <a:t> </a:t>
            </a:r>
            <a:r>
              <a:rPr lang="de-CH" sz="2800" dirty="0" err="1" smtClean="0"/>
              <a:t>your</a:t>
            </a:r>
            <a:r>
              <a:rPr lang="de-CH" sz="2800" dirty="0" smtClean="0"/>
              <a:t> </a:t>
            </a:r>
            <a:r>
              <a:rPr lang="de-CH" sz="2800" dirty="0" err="1" smtClean="0"/>
              <a:t>country</a:t>
            </a:r>
            <a:r>
              <a:rPr lang="de-CH" sz="2800" dirty="0" smtClean="0"/>
              <a:t> </a:t>
            </a:r>
            <a:r>
              <a:rPr lang="de-CH" sz="2800" dirty="0" err="1" smtClean="0"/>
              <a:t>specific</a:t>
            </a:r>
            <a:r>
              <a:rPr lang="de-CH" sz="2800" dirty="0" smtClean="0"/>
              <a:t> </a:t>
            </a:r>
            <a:r>
              <a:rPr lang="de-CH" sz="2800" dirty="0" err="1" smtClean="0"/>
              <a:t>situation</a:t>
            </a:r>
            <a:r>
              <a:rPr lang="de-CH" sz="2800" dirty="0" smtClean="0"/>
              <a:t>. Look at </a:t>
            </a:r>
            <a:r>
              <a:rPr lang="de-CH" sz="2800" dirty="0" err="1" smtClean="0"/>
              <a:t>the</a:t>
            </a:r>
            <a:r>
              <a:rPr lang="de-CH" sz="2800" dirty="0" smtClean="0"/>
              <a:t> </a:t>
            </a:r>
            <a:r>
              <a:rPr lang="de-CH" sz="2800" dirty="0" err="1" smtClean="0"/>
              <a:t>colored</a:t>
            </a:r>
            <a:r>
              <a:rPr lang="de-CH" sz="2800" dirty="0" smtClean="0"/>
              <a:t> </a:t>
            </a:r>
            <a:r>
              <a:rPr lang="de-CH" sz="2800" dirty="0" err="1" smtClean="0"/>
              <a:t>text</a:t>
            </a:r>
            <a:r>
              <a:rPr lang="de-CH" sz="2800" dirty="0" smtClean="0"/>
              <a:t> </a:t>
            </a:r>
            <a:r>
              <a:rPr lang="de-CH" sz="2800" dirty="0" err="1" smtClean="0"/>
              <a:t>and</a:t>
            </a:r>
            <a:r>
              <a:rPr lang="de-CH" sz="2800" dirty="0" smtClean="0"/>
              <a:t> </a:t>
            </a:r>
            <a:r>
              <a:rPr lang="de-CH" sz="2800" dirty="0" err="1" smtClean="0"/>
              <a:t>adapt</a:t>
            </a:r>
            <a:r>
              <a:rPr lang="de-CH" sz="2800" dirty="0" smtClean="0"/>
              <a:t> </a:t>
            </a:r>
            <a:r>
              <a:rPr lang="de-CH" sz="2800" dirty="0" err="1" smtClean="0"/>
              <a:t>it</a:t>
            </a:r>
            <a:r>
              <a:rPr lang="de-CH" sz="2800" dirty="0" smtClean="0"/>
              <a:t> </a:t>
            </a:r>
            <a:r>
              <a:rPr lang="de-CH" sz="2800" dirty="0" err="1" smtClean="0"/>
              <a:t>accordingly</a:t>
            </a:r>
            <a:r>
              <a:rPr lang="de-CH" sz="2800" dirty="0" smtClean="0"/>
              <a:t>:</a:t>
            </a:r>
          </a:p>
          <a:p>
            <a:r>
              <a:rPr lang="de-CH" sz="2800" dirty="0" err="1" smtClean="0">
                <a:solidFill>
                  <a:srgbClr val="00B050"/>
                </a:solidFill>
              </a:rPr>
              <a:t>Selection</a:t>
            </a:r>
            <a:r>
              <a:rPr lang="de-CH" sz="2800" dirty="0" smtClean="0">
                <a:solidFill>
                  <a:srgbClr val="00B050"/>
                </a:solidFill>
              </a:rPr>
              <a:t>: «i», «ii», «iii» </a:t>
            </a:r>
            <a:r>
              <a:rPr lang="de-CH" sz="2800" dirty="0" err="1" smtClean="0">
                <a:solidFill>
                  <a:srgbClr val="00B050"/>
                </a:solidFill>
              </a:rPr>
              <a:t>etc</a:t>
            </a:r>
            <a:r>
              <a:rPr lang="de-CH" sz="2800" dirty="0">
                <a:solidFill>
                  <a:srgbClr val="00B050"/>
                </a:solidFill>
              </a:rPr>
              <a:t>,</a:t>
            </a:r>
            <a:r>
              <a:rPr lang="de-CH" sz="2800" dirty="0" smtClean="0">
                <a:solidFill>
                  <a:srgbClr val="00B050"/>
                </a:solidFill>
              </a:rPr>
              <a:t> </a:t>
            </a:r>
            <a:r>
              <a:rPr lang="de-CH" sz="2800" dirty="0" err="1" smtClean="0">
                <a:solidFill>
                  <a:srgbClr val="00B050"/>
                </a:solidFill>
              </a:rPr>
              <a:t>choose</a:t>
            </a:r>
            <a:r>
              <a:rPr lang="de-CH" sz="2800" dirty="0" smtClean="0">
                <a:solidFill>
                  <a:srgbClr val="00B050"/>
                </a:solidFill>
              </a:rPr>
              <a:t> </a:t>
            </a:r>
            <a:r>
              <a:rPr lang="de-CH" sz="2800" dirty="0" err="1" smtClean="0">
                <a:solidFill>
                  <a:srgbClr val="00B050"/>
                </a:solidFill>
              </a:rPr>
              <a:t>the</a:t>
            </a:r>
            <a:r>
              <a:rPr lang="de-CH" sz="2800" dirty="0" smtClean="0">
                <a:solidFill>
                  <a:srgbClr val="00B050"/>
                </a:solidFill>
              </a:rPr>
              <a:t> </a:t>
            </a:r>
            <a:r>
              <a:rPr lang="de-CH" sz="2800" dirty="0" err="1" smtClean="0">
                <a:solidFill>
                  <a:srgbClr val="00B050"/>
                </a:solidFill>
              </a:rPr>
              <a:t>appropriate</a:t>
            </a:r>
            <a:r>
              <a:rPr lang="de-CH" sz="2800" dirty="0" smtClean="0">
                <a:solidFill>
                  <a:srgbClr val="00B050"/>
                </a:solidFill>
              </a:rPr>
              <a:t> (</a:t>
            </a:r>
            <a:r>
              <a:rPr lang="de-CH" sz="2800" dirty="0" err="1" smtClean="0">
                <a:solidFill>
                  <a:srgbClr val="00B050"/>
                </a:solidFill>
              </a:rPr>
              <a:t>delete</a:t>
            </a:r>
            <a:r>
              <a:rPr lang="de-CH" sz="2800" dirty="0" smtClean="0">
                <a:solidFill>
                  <a:srgbClr val="00B050"/>
                </a:solidFill>
              </a:rPr>
              <a:t> </a:t>
            </a:r>
            <a:r>
              <a:rPr lang="de-CH" sz="2800" dirty="0" err="1" smtClean="0">
                <a:solidFill>
                  <a:srgbClr val="00B050"/>
                </a:solidFill>
              </a:rPr>
              <a:t>the</a:t>
            </a:r>
            <a:r>
              <a:rPr lang="de-CH" sz="2800" dirty="0" smtClean="0">
                <a:solidFill>
                  <a:srgbClr val="00B050"/>
                </a:solidFill>
              </a:rPr>
              <a:t> </a:t>
            </a:r>
            <a:r>
              <a:rPr lang="de-CH" sz="2800" dirty="0" err="1" smtClean="0">
                <a:solidFill>
                  <a:srgbClr val="00B050"/>
                </a:solidFill>
              </a:rPr>
              <a:t>others</a:t>
            </a:r>
            <a:r>
              <a:rPr lang="de-CH" sz="2800" dirty="0" smtClean="0">
                <a:solidFill>
                  <a:srgbClr val="00B050"/>
                </a:solidFill>
              </a:rPr>
              <a:t>)</a:t>
            </a:r>
          </a:p>
          <a:p>
            <a:r>
              <a:rPr lang="de-CH" sz="2800" dirty="0" smtClean="0">
                <a:solidFill>
                  <a:srgbClr val="00B0F0"/>
                </a:solidFill>
              </a:rPr>
              <a:t>Addition: «__», </a:t>
            </a:r>
            <a:r>
              <a:rPr lang="de-CH" sz="2800" dirty="0" err="1" smtClean="0">
                <a:solidFill>
                  <a:srgbClr val="00B0F0"/>
                </a:solidFill>
              </a:rPr>
              <a:t>insert</a:t>
            </a:r>
            <a:r>
              <a:rPr lang="de-CH" sz="2800" dirty="0" smtClean="0">
                <a:solidFill>
                  <a:srgbClr val="00B0F0"/>
                </a:solidFill>
              </a:rPr>
              <a:t> </a:t>
            </a:r>
            <a:r>
              <a:rPr lang="de-CH" sz="2800" dirty="0" err="1" smtClean="0">
                <a:solidFill>
                  <a:srgbClr val="00B0F0"/>
                </a:solidFill>
              </a:rPr>
              <a:t>the</a:t>
            </a:r>
            <a:r>
              <a:rPr lang="de-CH" sz="2800" dirty="0" smtClean="0">
                <a:solidFill>
                  <a:srgbClr val="00B0F0"/>
                </a:solidFill>
              </a:rPr>
              <a:t> </a:t>
            </a:r>
            <a:r>
              <a:rPr lang="de-CH" sz="2800" dirty="0" err="1" smtClean="0">
                <a:solidFill>
                  <a:srgbClr val="00B0F0"/>
                </a:solidFill>
              </a:rPr>
              <a:t>appropriate</a:t>
            </a:r>
            <a:r>
              <a:rPr lang="de-CH" sz="2800" dirty="0">
                <a:solidFill>
                  <a:srgbClr val="00B0F0"/>
                </a:solidFill>
              </a:rPr>
              <a:t> </a:t>
            </a:r>
            <a:r>
              <a:rPr lang="de-CH" sz="2800" dirty="0" err="1" smtClean="0">
                <a:solidFill>
                  <a:srgbClr val="00B0F0"/>
                </a:solidFill>
              </a:rPr>
              <a:t>number</a:t>
            </a:r>
            <a:r>
              <a:rPr lang="de-CH" sz="2800" dirty="0" smtClean="0">
                <a:solidFill>
                  <a:srgbClr val="00B0F0"/>
                </a:solidFill>
              </a:rPr>
              <a:t>/</a:t>
            </a:r>
            <a:r>
              <a:rPr lang="de-CH" sz="2800" dirty="0" err="1" smtClean="0">
                <a:solidFill>
                  <a:srgbClr val="00B0F0"/>
                </a:solidFill>
              </a:rPr>
              <a:t>word</a:t>
            </a:r>
            <a:endParaRPr lang="de-CH" sz="2800" dirty="0" smtClean="0">
              <a:solidFill>
                <a:srgbClr val="00B0F0"/>
              </a:solidFill>
            </a:endParaRPr>
          </a:p>
          <a:p>
            <a:r>
              <a:rPr lang="de-CH" sz="2800" dirty="0" smtClean="0">
                <a:solidFill>
                  <a:srgbClr val="7030A0"/>
                </a:solidFill>
              </a:rPr>
              <a:t>Suggestion/</a:t>
            </a:r>
            <a:r>
              <a:rPr lang="de-CH" sz="2800" dirty="0" err="1" smtClean="0">
                <a:solidFill>
                  <a:srgbClr val="7030A0"/>
                </a:solidFill>
              </a:rPr>
              <a:t>comment</a:t>
            </a:r>
            <a:r>
              <a:rPr lang="de-CH" sz="2800" dirty="0" smtClean="0">
                <a:solidFill>
                  <a:srgbClr val="7030A0"/>
                </a:solidFill>
              </a:rPr>
              <a:t>: </a:t>
            </a:r>
            <a:r>
              <a:rPr lang="de-CH" sz="2800" dirty="0" err="1" smtClean="0">
                <a:solidFill>
                  <a:srgbClr val="7030A0"/>
                </a:solidFill>
              </a:rPr>
              <a:t>can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be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deleted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if</a:t>
            </a:r>
            <a:r>
              <a:rPr lang="de-CH" sz="2800" dirty="0" smtClean="0">
                <a:solidFill>
                  <a:srgbClr val="7030A0"/>
                </a:solidFill>
              </a:rPr>
              <a:t> not </a:t>
            </a:r>
            <a:r>
              <a:rPr lang="de-CH" sz="2800" dirty="0" err="1" smtClean="0">
                <a:solidFill>
                  <a:srgbClr val="7030A0"/>
                </a:solidFill>
              </a:rPr>
              <a:t>appropriate</a:t>
            </a:r>
            <a:r>
              <a:rPr lang="de-CH" sz="2800" dirty="0" smtClean="0">
                <a:solidFill>
                  <a:srgbClr val="7030A0"/>
                </a:solidFill>
              </a:rPr>
              <a:t> </a:t>
            </a:r>
            <a:r>
              <a:rPr lang="de-CH" sz="2800" dirty="0" err="1" smtClean="0">
                <a:solidFill>
                  <a:srgbClr val="7030A0"/>
                </a:solidFill>
              </a:rPr>
              <a:t>for</a:t>
            </a:r>
            <a:r>
              <a:rPr lang="de-CH" sz="2800" dirty="0" smtClean="0">
                <a:solidFill>
                  <a:srgbClr val="7030A0"/>
                </a:solidFill>
              </a:rPr>
              <a:t> a </a:t>
            </a:r>
            <a:r>
              <a:rPr lang="de-CH" sz="2800" dirty="0" err="1" smtClean="0">
                <a:solidFill>
                  <a:srgbClr val="7030A0"/>
                </a:solidFill>
              </a:rPr>
              <a:t>setting</a:t>
            </a:r>
            <a:endParaRPr lang="de-CH" sz="2800" dirty="0" smtClean="0">
              <a:solidFill>
                <a:srgbClr val="7030A0"/>
              </a:solidFill>
            </a:endParaRPr>
          </a:p>
          <a:p>
            <a:r>
              <a:rPr lang="de-CH" sz="2800" smtClean="0">
                <a:solidFill>
                  <a:schemeClr val="bg1">
                    <a:lumMod val="50000"/>
                  </a:schemeClr>
                </a:solidFill>
              </a:rPr>
              <a:t>Choose</a:t>
            </a:r>
            <a:r>
              <a:rPr lang="de-CH" sz="2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CH" sz="2800" dirty="0" err="1">
                <a:solidFill>
                  <a:schemeClr val="bg1">
                    <a:lumMod val="50000"/>
                  </a:schemeClr>
                </a:solidFill>
              </a:rPr>
              <a:t>slide</a:t>
            </a:r>
            <a:r>
              <a:rPr lang="de-CH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CH" sz="2800" dirty="0" err="1">
                <a:solidFill>
                  <a:schemeClr val="bg1">
                    <a:lumMod val="50000"/>
                  </a:schemeClr>
                </a:solidFill>
              </a:rPr>
              <a:t>corporate</a:t>
            </a:r>
            <a:r>
              <a:rPr lang="de-CH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CH" sz="2800" dirty="0" err="1">
                <a:solidFill>
                  <a:schemeClr val="bg1">
                    <a:lumMod val="50000"/>
                  </a:schemeClr>
                </a:solidFill>
              </a:rPr>
              <a:t>identity</a:t>
            </a:r>
            <a:r>
              <a:rPr lang="de-CH" sz="28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CH" sz="2800" dirty="0" err="1">
                <a:solidFill>
                  <a:schemeClr val="bg1">
                    <a:lumMod val="50000"/>
                  </a:schemeClr>
                </a:solidFill>
              </a:rPr>
              <a:t>insert</a:t>
            </a:r>
            <a:r>
              <a:rPr lang="de-CH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CH" sz="2800" dirty="0" err="1">
                <a:solidFill>
                  <a:schemeClr val="bg1">
                    <a:lumMod val="50000"/>
                  </a:schemeClr>
                </a:solidFill>
              </a:rPr>
              <a:t>logos</a:t>
            </a:r>
            <a:r>
              <a:rPr lang="de-CH" sz="2800" dirty="0">
                <a:solidFill>
                  <a:schemeClr val="bg1">
                    <a:lumMod val="50000"/>
                  </a:schemeClr>
                </a:solidFill>
              </a:rPr>
              <a:t> etc</a:t>
            </a:r>
            <a:r>
              <a:rPr lang="de-CH" sz="2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226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 err="1" smtClean="0"/>
              <a:t>Introduction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Leprosy</a:t>
            </a:r>
            <a:r>
              <a:rPr lang="de-CH" dirty="0" smtClean="0"/>
              <a:t> Post-</a:t>
            </a:r>
            <a:r>
              <a:rPr lang="de-CH" dirty="0" err="1" smtClean="0"/>
              <a:t>exposure</a:t>
            </a:r>
            <a:r>
              <a:rPr lang="de-CH" dirty="0" smtClean="0"/>
              <a:t> </a:t>
            </a:r>
            <a:r>
              <a:rPr lang="de-CH" dirty="0" err="1" smtClean="0"/>
              <a:t>Prophylaxis</a:t>
            </a:r>
            <a:r>
              <a:rPr lang="de-CH" dirty="0" smtClean="0"/>
              <a:t> (PEP)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err="1" smtClean="0"/>
              <a:t>Chemoprophylaxis</a:t>
            </a:r>
            <a:r>
              <a:rPr lang="de-CH" dirty="0" smtClean="0"/>
              <a:t> </a:t>
            </a:r>
            <a:r>
              <a:rPr lang="de-CH" dirty="0" err="1" smtClean="0"/>
              <a:t>using</a:t>
            </a:r>
            <a:r>
              <a:rPr lang="de-CH" dirty="0" smtClean="0"/>
              <a:t> </a:t>
            </a:r>
            <a:r>
              <a:rPr lang="de-CH" dirty="0" err="1" smtClean="0"/>
              <a:t>single</a:t>
            </a:r>
            <a:r>
              <a:rPr lang="de-CH" dirty="0" smtClean="0"/>
              <a:t> dose </a:t>
            </a:r>
            <a:r>
              <a:rPr lang="de-CH" dirty="0" err="1" smtClean="0"/>
              <a:t>rifampicin</a:t>
            </a:r>
            <a:r>
              <a:rPr lang="de-CH" dirty="0" smtClean="0"/>
              <a:t> (SDR) </a:t>
            </a:r>
            <a:r>
              <a:rPr lang="de-CH" dirty="0" err="1" smtClean="0"/>
              <a:t>reduces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risk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clinical</a:t>
            </a:r>
            <a:r>
              <a:rPr lang="de-CH" dirty="0" smtClean="0"/>
              <a:t> </a:t>
            </a:r>
            <a:r>
              <a:rPr lang="de-CH" dirty="0" err="1" smtClean="0"/>
              <a:t>leprosy</a:t>
            </a:r>
            <a:r>
              <a:rPr lang="de-CH" dirty="0" smtClean="0"/>
              <a:t> in </a:t>
            </a:r>
            <a:r>
              <a:rPr lang="de-CH" dirty="0" err="1" smtClean="0"/>
              <a:t>contacts</a:t>
            </a:r>
            <a:r>
              <a:rPr lang="de-CH" dirty="0" smtClean="0"/>
              <a:t> </a:t>
            </a:r>
            <a:r>
              <a:rPr lang="de-CH" dirty="0" err="1" smtClean="0"/>
              <a:t>by</a:t>
            </a:r>
            <a:r>
              <a:rPr lang="de-CH" dirty="0" smtClean="0"/>
              <a:t> 57% (Moet et al. </a:t>
            </a:r>
            <a:r>
              <a:rPr lang="de-CH" dirty="0"/>
              <a:t>B</a:t>
            </a:r>
            <a:r>
              <a:rPr lang="de-CH" dirty="0" smtClean="0"/>
              <a:t>MJ 2008)</a:t>
            </a:r>
          </a:p>
          <a:p>
            <a:r>
              <a:rPr lang="de-CH" dirty="0" smtClean="0"/>
              <a:t>A </a:t>
            </a:r>
            <a:r>
              <a:rPr lang="de-CH" dirty="0" err="1" smtClean="0"/>
              <a:t>pilot</a:t>
            </a:r>
            <a:r>
              <a:rPr lang="de-CH" dirty="0" smtClean="0"/>
              <a:t> in 8 countries in </a:t>
            </a:r>
            <a:r>
              <a:rPr lang="de-CH" dirty="0" err="1" smtClean="0"/>
              <a:t>Asia</a:t>
            </a:r>
            <a:r>
              <a:rPr lang="de-CH" dirty="0" smtClean="0"/>
              <a:t>, </a:t>
            </a:r>
            <a:r>
              <a:rPr lang="de-CH" dirty="0" err="1" smtClean="0"/>
              <a:t>Africa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South </a:t>
            </a:r>
            <a:r>
              <a:rPr lang="de-CH" dirty="0" err="1" smtClean="0"/>
              <a:t>America</a:t>
            </a:r>
            <a:r>
              <a:rPr lang="de-CH" dirty="0" smtClean="0"/>
              <a:t> </a:t>
            </a:r>
            <a:r>
              <a:rPr lang="de-CH" dirty="0" err="1" smtClean="0"/>
              <a:t>shows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feasibility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impact</a:t>
            </a:r>
            <a:r>
              <a:rPr lang="de-CH" dirty="0" smtClean="0"/>
              <a:t> in </a:t>
            </a:r>
            <a:r>
              <a:rPr lang="de-CH" dirty="0" err="1" smtClean="0"/>
              <a:t>diverese</a:t>
            </a:r>
            <a:r>
              <a:rPr lang="de-CH" dirty="0" smtClean="0"/>
              <a:t> </a:t>
            </a:r>
            <a:r>
              <a:rPr lang="de-CH" dirty="0" err="1" smtClean="0"/>
              <a:t>settings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health</a:t>
            </a:r>
            <a:r>
              <a:rPr lang="de-CH" dirty="0" smtClean="0"/>
              <a:t> </a:t>
            </a:r>
            <a:r>
              <a:rPr lang="de-CH" dirty="0" err="1" smtClean="0"/>
              <a:t>systems</a:t>
            </a:r>
            <a:r>
              <a:rPr lang="de-CH" dirty="0" smtClean="0"/>
              <a:t> (Publications in </a:t>
            </a:r>
            <a:r>
              <a:rPr lang="de-CH" dirty="0" err="1" smtClean="0"/>
              <a:t>progress</a:t>
            </a:r>
            <a:r>
              <a:rPr lang="de-CH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210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SDR-PEP- </a:t>
            </a:r>
            <a:r>
              <a:rPr lang="de-CH" dirty="0" err="1" smtClean="0"/>
              <a:t>activity</a:t>
            </a:r>
            <a:r>
              <a:rPr lang="de-CH" dirty="0" smtClean="0"/>
              <a:t> </a:t>
            </a:r>
            <a:r>
              <a:rPr lang="de-CH" dirty="0" err="1" smtClean="0"/>
              <a:t>flow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4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5192456"/>
              </p:ext>
            </p:extLst>
          </p:nvPr>
        </p:nvGraphicFramePr>
        <p:xfrm>
          <a:off x="35496" y="1268760"/>
          <a:ext cx="903649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3185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 smtClean="0"/>
              <a:t>Site </a:t>
            </a:r>
            <a:r>
              <a:rPr lang="de-CH" dirty="0" err="1" smtClean="0"/>
              <a:t>selection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SDR-PEP </a:t>
            </a:r>
            <a:r>
              <a:rPr lang="de-CH" dirty="0" err="1" smtClean="0"/>
              <a:t>application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 err="1" smtClean="0"/>
              <a:t>Criteria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selecting</a:t>
            </a:r>
            <a:r>
              <a:rPr lang="de-CH" dirty="0" smtClean="0"/>
              <a:t> </a:t>
            </a:r>
            <a:r>
              <a:rPr lang="de-CH" dirty="0" err="1" smtClean="0"/>
              <a:t>application</a:t>
            </a:r>
            <a:r>
              <a:rPr lang="de-CH" dirty="0" smtClean="0"/>
              <a:t> </a:t>
            </a:r>
            <a:r>
              <a:rPr lang="de-CH" dirty="0" err="1" smtClean="0"/>
              <a:t>areas</a:t>
            </a:r>
            <a:r>
              <a:rPr lang="de-CH" dirty="0" smtClean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 err="1" smtClean="0">
                <a:solidFill>
                  <a:srgbClr val="7030A0"/>
                </a:solidFill>
              </a:rPr>
              <a:t>Prevalence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above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elimination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as</a:t>
            </a:r>
            <a:r>
              <a:rPr lang="de-CH" dirty="0" smtClean="0">
                <a:solidFill>
                  <a:srgbClr val="7030A0"/>
                </a:solidFill>
              </a:rPr>
              <a:t> a </a:t>
            </a:r>
            <a:r>
              <a:rPr lang="de-CH" dirty="0" err="1" smtClean="0">
                <a:solidFill>
                  <a:srgbClr val="7030A0"/>
                </a:solidFill>
              </a:rPr>
              <a:t>public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health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problem</a:t>
            </a:r>
            <a:r>
              <a:rPr lang="de-CH" dirty="0" smtClean="0">
                <a:solidFill>
                  <a:srgbClr val="7030A0"/>
                </a:solidFill>
              </a:rPr>
              <a:t> (</a:t>
            </a:r>
            <a:r>
              <a:rPr lang="de-CH" dirty="0" err="1" smtClean="0">
                <a:solidFill>
                  <a:srgbClr val="7030A0"/>
                </a:solidFill>
              </a:rPr>
              <a:t>prevalence</a:t>
            </a:r>
            <a:r>
              <a:rPr lang="de-CH" dirty="0" smtClean="0">
                <a:solidFill>
                  <a:srgbClr val="7030A0"/>
                </a:solidFill>
              </a:rPr>
              <a:t> &gt;1/10,000)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 err="1" smtClean="0">
                <a:solidFill>
                  <a:srgbClr val="7030A0"/>
                </a:solidFill>
              </a:rPr>
              <a:t>Historic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reason</a:t>
            </a:r>
            <a:r>
              <a:rPr lang="de-CH" dirty="0" smtClean="0">
                <a:solidFill>
                  <a:srgbClr val="7030A0"/>
                </a:solidFill>
              </a:rPr>
              <a:t> (</a:t>
            </a:r>
            <a:r>
              <a:rPr lang="de-CH" dirty="0" err="1" smtClean="0">
                <a:solidFill>
                  <a:srgbClr val="7030A0"/>
                </a:solidFill>
              </a:rPr>
              <a:t>eg</a:t>
            </a:r>
            <a:r>
              <a:rPr lang="de-CH" dirty="0" smtClean="0">
                <a:solidFill>
                  <a:srgbClr val="7030A0"/>
                </a:solidFill>
              </a:rPr>
              <a:t>. </a:t>
            </a:r>
            <a:r>
              <a:rPr lang="de-CH" dirty="0" err="1" smtClean="0">
                <a:solidFill>
                  <a:srgbClr val="7030A0"/>
                </a:solidFill>
              </a:rPr>
              <a:t>previous</a:t>
            </a:r>
            <a:r>
              <a:rPr lang="de-CH" dirty="0" smtClean="0">
                <a:solidFill>
                  <a:srgbClr val="7030A0"/>
                </a:solidFill>
              </a:rPr>
              <a:t> LPEP </a:t>
            </a:r>
            <a:r>
              <a:rPr lang="de-CH" dirty="0" err="1" smtClean="0">
                <a:solidFill>
                  <a:srgbClr val="7030A0"/>
                </a:solidFill>
              </a:rPr>
              <a:t>area</a:t>
            </a:r>
            <a:r>
              <a:rPr lang="de-CH" dirty="0" smtClean="0">
                <a:solidFill>
                  <a:srgbClr val="7030A0"/>
                </a:solidFill>
              </a:rPr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 err="1" smtClean="0">
                <a:solidFill>
                  <a:srgbClr val="7030A0"/>
                </a:solidFill>
              </a:rPr>
              <a:t>Etablished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or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to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be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established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contact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tracing</a:t>
            </a:r>
            <a:r>
              <a:rPr lang="de-CH" dirty="0" smtClean="0">
                <a:solidFill>
                  <a:srgbClr val="7030A0"/>
                </a:solidFill>
              </a:rPr>
              <a:t> </a:t>
            </a:r>
            <a:r>
              <a:rPr lang="de-CH" dirty="0" err="1" smtClean="0">
                <a:solidFill>
                  <a:srgbClr val="7030A0"/>
                </a:solidFill>
              </a:rPr>
              <a:t>system</a:t>
            </a:r>
            <a:endParaRPr lang="de-CH" dirty="0" smtClean="0">
              <a:solidFill>
                <a:srgbClr val="7030A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 err="1" smtClean="0">
                <a:solidFill>
                  <a:srgbClr val="7030A0"/>
                </a:solidFill>
              </a:rPr>
              <a:t>others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610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Index </a:t>
            </a:r>
            <a:r>
              <a:rPr lang="de-CH" dirty="0" err="1" smtClean="0"/>
              <a:t>patient</a:t>
            </a:r>
            <a:r>
              <a:rPr lang="de-CH" dirty="0" smtClean="0"/>
              <a:t> </a:t>
            </a:r>
            <a:r>
              <a:rPr lang="de-CH" dirty="0" err="1" smtClean="0"/>
              <a:t>enrolment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CH" sz="3000" dirty="0" smtClean="0">
                <a:solidFill>
                  <a:srgbClr val="00B050"/>
                </a:solidFill>
              </a:rPr>
              <a:t>i-</a:t>
            </a:r>
            <a:r>
              <a:rPr lang="de-CH" sz="3000" dirty="0" err="1" smtClean="0">
                <a:solidFill>
                  <a:srgbClr val="00B050"/>
                </a:solidFill>
              </a:rPr>
              <a:t>physician</a:t>
            </a:r>
            <a:r>
              <a:rPr lang="de-CH" sz="3000" dirty="0">
                <a:solidFill>
                  <a:srgbClr val="00B050"/>
                </a:solidFill>
              </a:rPr>
              <a:t>, ii-MDT </a:t>
            </a:r>
            <a:r>
              <a:rPr lang="de-CH" sz="3000" dirty="0" err="1">
                <a:solidFill>
                  <a:srgbClr val="00B050"/>
                </a:solidFill>
              </a:rPr>
              <a:t>nurse</a:t>
            </a:r>
            <a:r>
              <a:rPr lang="de-CH" sz="3000" dirty="0">
                <a:solidFill>
                  <a:srgbClr val="00B050"/>
                </a:solidFill>
              </a:rPr>
              <a:t>, </a:t>
            </a:r>
            <a:r>
              <a:rPr lang="de-CH" sz="3000" dirty="0" smtClean="0">
                <a:solidFill>
                  <a:srgbClr val="00B050"/>
                </a:solidFill>
              </a:rPr>
              <a:t>iii-</a:t>
            </a:r>
            <a:r>
              <a:rPr lang="de-CH" sz="3000" dirty="0" err="1" smtClean="0">
                <a:solidFill>
                  <a:srgbClr val="00B050"/>
                </a:solidFill>
              </a:rPr>
              <a:t>health</a:t>
            </a:r>
            <a:r>
              <a:rPr lang="de-CH" sz="3000" dirty="0" smtClean="0">
                <a:solidFill>
                  <a:srgbClr val="00B050"/>
                </a:solidFill>
              </a:rPr>
              <a:t> </a:t>
            </a:r>
            <a:r>
              <a:rPr lang="de-CH" sz="3000" dirty="0" err="1" smtClean="0">
                <a:solidFill>
                  <a:srgbClr val="00B050"/>
                </a:solidFill>
              </a:rPr>
              <a:t>worker</a:t>
            </a:r>
            <a:r>
              <a:rPr lang="de-CH" sz="3000" dirty="0" smtClean="0">
                <a:solidFill>
                  <a:srgbClr val="00B050"/>
                </a:solidFill>
              </a:rPr>
              <a:t>/PHC </a:t>
            </a:r>
            <a:r>
              <a:rPr lang="de-CH" sz="3000" dirty="0" err="1" smtClean="0">
                <a:solidFill>
                  <a:srgbClr val="00B050"/>
                </a:solidFill>
              </a:rPr>
              <a:t>staff</a:t>
            </a:r>
            <a:r>
              <a:rPr lang="de-CH" sz="3000" dirty="0" smtClean="0">
                <a:solidFill>
                  <a:srgbClr val="00B050"/>
                </a:solidFill>
              </a:rPr>
              <a:t>, iv-</a:t>
            </a:r>
            <a:r>
              <a:rPr lang="de-CH" sz="3000" dirty="0" err="1" smtClean="0">
                <a:solidFill>
                  <a:srgbClr val="00B050"/>
                </a:solidFill>
              </a:rPr>
              <a:t>other</a:t>
            </a:r>
            <a:r>
              <a:rPr lang="de-CH" sz="3000" dirty="0" smtClean="0">
                <a:solidFill>
                  <a:srgbClr val="00B050"/>
                </a:solidFill>
              </a:rPr>
              <a:t> </a:t>
            </a:r>
            <a:r>
              <a:rPr lang="de-CH" sz="3000" dirty="0" err="1" smtClean="0"/>
              <a:t>identify</a:t>
            </a:r>
            <a:r>
              <a:rPr lang="de-CH" sz="3000" dirty="0" smtClean="0"/>
              <a:t> </a:t>
            </a:r>
            <a:r>
              <a:rPr lang="de-CH" sz="3000" dirty="0" err="1" smtClean="0"/>
              <a:t>eligible</a:t>
            </a:r>
            <a:r>
              <a:rPr lang="de-CH" sz="3000" dirty="0" smtClean="0"/>
              <a:t> </a:t>
            </a:r>
            <a:r>
              <a:rPr lang="de-CH" sz="3000" dirty="0" err="1" smtClean="0"/>
              <a:t>index</a:t>
            </a:r>
            <a:r>
              <a:rPr lang="de-CH" sz="3000" dirty="0" smtClean="0"/>
              <a:t> </a:t>
            </a:r>
            <a:r>
              <a:rPr lang="de-CH" sz="3000" dirty="0" err="1" smtClean="0"/>
              <a:t>patients</a:t>
            </a:r>
            <a:r>
              <a:rPr lang="de-CH" sz="3000" dirty="0" smtClean="0"/>
              <a:t> </a:t>
            </a:r>
            <a:r>
              <a:rPr lang="de-CH" sz="3000" dirty="0" err="1" smtClean="0"/>
              <a:t>according</a:t>
            </a:r>
            <a:r>
              <a:rPr lang="de-CH" sz="3000" dirty="0" smtClean="0"/>
              <a:t> </a:t>
            </a:r>
            <a:r>
              <a:rPr lang="de-CH" sz="3000" dirty="0" err="1" smtClean="0"/>
              <a:t>to</a:t>
            </a:r>
            <a:r>
              <a:rPr lang="de-CH" sz="3000" dirty="0" smtClean="0"/>
              <a:t> </a:t>
            </a:r>
            <a:r>
              <a:rPr lang="de-CH" sz="3000" dirty="0" err="1" smtClean="0"/>
              <a:t>the</a:t>
            </a:r>
            <a:r>
              <a:rPr lang="de-CH" sz="3000" dirty="0" smtClean="0"/>
              <a:t> </a:t>
            </a:r>
            <a:r>
              <a:rPr lang="de-CH" sz="3000" dirty="0" err="1" smtClean="0"/>
              <a:t>inclusion</a:t>
            </a:r>
            <a:r>
              <a:rPr lang="de-CH" sz="3000" dirty="0" smtClean="0"/>
              <a:t> </a:t>
            </a:r>
            <a:r>
              <a:rPr lang="de-CH" sz="3000" dirty="0" err="1" smtClean="0"/>
              <a:t>criteria</a:t>
            </a:r>
            <a:r>
              <a:rPr lang="de-CH" sz="3000" dirty="0" smtClean="0"/>
              <a:t> </a:t>
            </a:r>
            <a:r>
              <a:rPr lang="de-CH" sz="3000" dirty="0" err="1" smtClean="0"/>
              <a:t>for</a:t>
            </a:r>
            <a:r>
              <a:rPr lang="de-CH" sz="3000" dirty="0" smtClean="0"/>
              <a:t> PEP:</a:t>
            </a:r>
          </a:p>
          <a:p>
            <a:r>
              <a:rPr lang="de-CH" sz="3000" dirty="0" err="1" smtClean="0"/>
              <a:t>Identified</a:t>
            </a:r>
            <a:r>
              <a:rPr lang="de-CH" sz="3000" dirty="0" smtClean="0"/>
              <a:t> </a:t>
            </a:r>
            <a:r>
              <a:rPr lang="de-CH" sz="3000" dirty="0" err="1" smtClean="0"/>
              <a:t>newly</a:t>
            </a:r>
            <a:r>
              <a:rPr lang="de-CH" sz="3000" dirty="0" smtClean="0"/>
              <a:t> </a:t>
            </a:r>
            <a:r>
              <a:rPr lang="de-CH" sz="3000" dirty="0" err="1" smtClean="0"/>
              <a:t>diagnosed</a:t>
            </a:r>
            <a:r>
              <a:rPr lang="de-CH" sz="3000" dirty="0" smtClean="0"/>
              <a:t> </a:t>
            </a:r>
            <a:r>
              <a:rPr lang="de-CH" sz="3000" dirty="0" err="1" smtClean="0"/>
              <a:t>leprosy</a:t>
            </a:r>
            <a:r>
              <a:rPr lang="de-CH" sz="3000" dirty="0" smtClean="0"/>
              <a:t> </a:t>
            </a:r>
            <a:r>
              <a:rPr lang="de-CH" sz="3000" dirty="0" err="1" smtClean="0"/>
              <a:t>patient</a:t>
            </a:r>
            <a:r>
              <a:rPr lang="de-CH" sz="3000" dirty="0" smtClean="0"/>
              <a:t> </a:t>
            </a:r>
          </a:p>
          <a:p>
            <a:r>
              <a:rPr lang="de-CH" sz="3000" dirty="0" err="1" smtClean="0"/>
              <a:t>Taking</a:t>
            </a:r>
            <a:r>
              <a:rPr lang="de-CH" sz="3000" dirty="0" smtClean="0"/>
              <a:t> MDT </a:t>
            </a:r>
            <a:r>
              <a:rPr lang="de-CH" sz="3000" dirty="0" err="1" smtClean="0"/>
              <a:t>since</a:t>
            </a:r>
            <a:r>
              <a:rPr lang="de-CH" sz="3000" dirty="0" smtClean="0"/>
              <a:t> at least 1-6 </a:t>
            </a:r>
            <a:r>
              <a:rPr lang="de-CH" sz="3000" dirty="0" err="1" smtClean="0"/>
              <a:t>months</a:t>
            </a:r>
            <a:endParaRPr lang="de-CH" sz="3000" dirty="0" smtClean="0"/>
          </a:p>
          <a:p>
            <a:r>
              <a:rPr lang="de-CH" sz="3000" dirty="0" err="1" smtClean="0">
                <a:solidFill>
                  <a:srgbClr val="7030A0"/>
                </a:solidFill>
              </a:rPr>
              <a:t>Willing</a:t>
            </a:r>
            <a:r>
              <a:rPr lang="de-CH" sz="3000" dirty="0" smtClean="0">
                <a:solidFill>
                  <a:srgbClr val="7030A0"/>
                </a:solidFill>
              </a:rPr>
              <a:t> </a:t>
            </a:r>
            <a:r>
              <a:rPr lang="de-CH" sz="3000" dirty="0" err="1" smtClean="0">
                <a:solidFill>
                  <a:srgbClr val="7030A0"/>
                </a:solidFill>
              </a:rPr>
              <a:t>to</a:t>
            </a:r>
            <a:r>
              <a:rPr lang="de-CH" sz="3000" dirty="0" smtClean="0">
                <a:solidFill>
                  <a:srgbClr val="7030A0"/>
                </a:solidFill>
              </a:rPr>
              <a:t> </a:t>
            </a:r>
            <a:r>
              <a:rPr lang="de-CH" sz="3000" dirty="0" err="1" smtClean="0">
                <a:solidFill>
                  <a:srgbClr val="7030A0"/>
                </a:solidFill>
              </a:rPr>
              <a:t>disclose</a:t>
            </a:r>
            <a:r>
              <a:rPr lang="de-CH" sz="3000" dirty="0" smtClean="0">
                <a:solidFill>
                  <a:srgbClr val="7030A0"/>
                </a:solidFill>
              </a:rPr>
              <a:t> </a:t>
            </a:r>
            <a:r>
              <a:rPr lang="de-CH" sz="3000" dirty="0" err="1" smtClean="0">
                <a:solidFill>
                  <a:srgbClr val="7030A0"/>
                </a:solidFill>
              </a:rPr>
              <a:t>his</a:t>
            </a:r>
            <a:r>
              <a:rPr lang="de-CH" sz="3000" dirty="0" smtClean="0">
                <a:solidFill>
                  <a:srgbClr val="7030A0"/>
                </a:solidFill>
              </a:rPr>
              <a:t>/her </a:t>
            </a:r>
            <a:r>
              <a:rPr lang="de-CH" sz="3000" dirty="0" err="1" smtClean="0">
                <a:solidFill>
                  <a:srgbClr val="7030A0"/>
                </a:solidFill>
              </a:rPr>
              <a:t>status</a:t>
            </a:r>
            <a:r>
              <a:rPr lang="de-CH" sz="3000" dirty="0" smtClean="0">
                <a:solidFill>
                  <a:srgbClr val="7030A0"/>
                </a:solidFill>
              </a:rPr>
              <a:t> </a:t>
            </a:r>
            <a:r>
              <a:rPr lang="de-CH" sz="3000" dirty="0" err="1" smtClean="0">
                <a:solidFill>
                  <a:srgbClr val="7030A0"/>
                </a:solidFill>
              </a:rPr>
              <a:t>to</a:t>
            </a:r>
            <a:r>
              <a:rPr lang="de-CH" sz="3000" dirty="0" smtClean="0">
                <a:solidFill>
                  <a:srgbClr val="7030A0"/>
                </a:solidFill>
              </a:rPr>
              <a:t> </a:t>
            </a:r>
            <a:r>
              <a:rPr lang="de-CH" sz="3000" dirty="0" err="1" smtClean="0">
                <a:solidFill>
                  <a:srgbClr val="7030A0"/>
                </a:solidFill>
              </a:rPr>
              <a:t>contacts</a:t>
            </a:r>
            <a:r>
              <a:rPr lang="de-CH" sz="3000" dirty="0" smtClean="0">
                <a:solidFill>
                  <a:srgbClr val="7030A0"/>
                </a:solidFill>
              </a:rPr>
              <a:t> </a:t>
            </a:r>
            <a:r>
              <a:rPr lang="de-CH" sz="3000" dirty="0" err="1" smtClean="0">
                <a:solidFill>
                  <a:srgbClr val="7030A0"/>
                </a:solidFill>
              </a:rPr>
              <a:t>if</a:t>
            </a:r>
            <a:r>
              <a:rPr lang="de-CH" sz="3000" dirty="0" smtClean="0">
                <a:solidFill>
                  <a:srgbClr val="7030A0"/>
                </a:solidFill>
              </a:rPr>
              <a:t> </a:t>
            </a:r>
            <a:r>
              <a:rPr lang="de-CH" sz="3000" dirty="0" err="1" smtClean="0">
                <a:solidFill>
                  <a:srgbClr val="7030A0"/>
                </a:solidFill>
              </a:rPr>
              <a:t>needed</a:t>
            </a:r>
            <a:r>
              <a:rPr lang="de-CH" sz="30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de-CH" sz="3000" dirty="0" err="1" smtClean="0"/>
              <a:t>Indentified</a:t>
            </a:r>
            <a:r>
              <a:rPr lang="de-CH" sz="3000" dirty="0" smtClean="0"/>
              <a:t> </a:t>
            </a:r>
            <a:r>
              <a:rPr lang="de-CH" sz="3000" dirty="0" err="1" smtClean="0"/>
              <a:t>contacts</a:t>
            </a:r>
            <a:r>
              <a:rPr lang="de-CH" sz="3000" dirty="0" smtClean="0"/>
              <a:t> in </a:t>
            </a:r>
            <a:r>
              <a:rPr lang="de-CH" sz="3000" dirty="0" err="1" smtClean="0"/>
              <a:t>the</a:t>
            </a:r>
            <a:r>
              <a:rPr lang="de-CH" sz="3000" dirty="0" smtClean="0"/>
              <a:t> </a:t>
            </a:r>
            <a:r>
              <a:rPr lang="de-CH" sz="3000" dirty="0" err="1" smtClean="0"/>
              <a:t>catchment</a:t>
            </a:r>
            <a:r>
              <a:rPr lang="de-CH" sz="3000" dirty="0" smtClean="0"/>
              <a:t> </a:t>
            </a:r>
            <a:r>
              <a:rPr lang="de-CH" sz="3000" dirty="0" err="1" smtClean="0"/>
              <a:t>area</a:t>
            </a:r>
            <a:r>
              <a:rPr lang="de-CH" sz="3000" dirty="0" smtClean="0"/>
              <a:t> </a:t>
            </a:r>
            <a:r>
              <a:rPr lang="de-CH" sz="3000" dirty="0" err="1" smtClean="0"/>
              <a:t>of</a:t>
            </a:r>
            <a:r>
              <a:rPr lang="de-CH" sz="3000" dirty="0" smtClean="0"/>
              <a:t> </a:t>
            </a:r>
            <a:r>
              <a:rPr lang="de-CH" sz="3000" dirty="0" err="1" smtClean="0"/>
              <a:t>the</a:t>
            </a:r>
            <a:r>
              <a:rPr lang="de-CH" sz="3000" dirty="0" smtClean="0"/>
              <a:t> </a:t>
            </a:r>
            <a:r>
              <a:rPr lang="de-CH" sz="3000" dirty="0" err="1" smtClean="0"/>
              <a:t>leprosy</a:t>
            </a:r>
            <a:r>
              <a:rPr lang="de-CH" sz="3000" dirty="0" smtClean="0"/>
              <a:t> </a:t>
            </a:r>
            <a:r>
              <a:rPr lang="de-CH" sz="3000" dirty="0" err="1" smtClean="0"/>
              <a:t>program</a:t>
            </a:r>
            <a:endParaRPr lang="de-CH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895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Index </a:t>
            </a:r>
            <a:r>
              <a:rPr lang="de-CH" dirty="0" err="1" smtClean="0"/>
              <a:t>patient</a:t>
            </a:r>
            <a:r>
              <a:rPr lang="de-CH" dirty="0" smtClean="0"/>
              <a:t> </a:t>
            </a:r>
            <a:r>
              <a:rPr lang="de-CH" dirty="0" err="1" smtClean="0"/>
              <a:t>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de-CH" sz="2400" dirty="0">
                <a:solidFill>
                  <a:srgbClr val="00B050"/>
                </a:solidFill>
              </a:rPr>
              <a:t>i-</a:t>
            </a:r>
            <a:r>
              <a:rPr lang="de-CH" sz="2400" dirty="0" err="1">
                <a:solidFill>
                  <a:srgbClr val="00B050"/>
                </a:solidFill>
              </a:rPr>
              <a:t>physician</a:t>
            </a:r>
            <a:r>
              <a:rPr lang="de-CH" sz="2400" dirty="0">
                <a:solidFill>
                  <a:srgbClr val="00B050"/>
                </a:solidFill>
              </a:rPr>
              <a:t>, ii-MDT </a:t>
            </a:r>
            <a:r>
              <a:rPr lang="de-CH" sz="2400" dirty="0" err="1">
                <a:solidFill>
                  <a:srgbClr val="00B050"/>
                </a:solidFill>
              </a:rPr>
              <a:t>nurse</a:t>
            </a:r>
            <a:r>
              <a:rPr lang="de-CH" sz="2400" dirty="0">
                <a:solidFill>
                  <a:srgbClr val="00B050"/>
                </a:solidFill>
              </a:rPr>
              <a:t>, iii- </a:t>
            </a:r>
            <a:r>
              <a:rPr lang="de-CH" sz="2400" dirty="0" err="1">
                <a:solidFill>
                  <a:srgbClr val="00B050"/>
                </a:solidFill>
              </a:rPr>
              <a:t>health</a:t>
            </a:r>
            <a:r>
              <a:rPr lang="de-CH" sz="2400" dirty="0">
                <a:solidFill>
                  <a:srgbClr val="00B050"/>
                </a:solidFill>
              </a:rPr>
              <a:t> </a:t>
            </a:r>
            <a:r>
              <a:rPr lang="de-CH" sz="2400" dirty="0" err="1">
                <a:solidFill>
                  <a:srgbClr val="00B050"/>
                </a:solidFill>
              </a:rPr>
              <a:t>worker</a:t>
            </a:r>
            <a:r>
              <a:rPr lang="de-CH" sz="2400" dirty="0">
                <a:solidFill>
                  <a:srgbClr val="00B050"/>
                </a:solidFill>
              </a:rPr>
              <a:t>/PHC </a:t>
            </a:r>
            <a:r>
              <a:rPr lang="de-CH" sz="2400" dirty="0" err="1">
                <a:solidFill>
                  <a:srgbClr val="00B050"/>
                </a:solidFill>
              </a:rPr>
              <a:t>staff</a:t>
            </a:r>
            <a:r>
              <a:rPr lang="de-CH" sz="2400" dirty="0">
                <a:solidFill>
                  <a:srgbClr val="00B050"/>
                </a:solidFill>
              </a:rPr>
              <a:t>, iv-</a:t>
            </a:r>
            <a:r>
              <a:rPr lang="de-CH" sz="2400" dirty="0" err="1">
                <a:solidFill>
                  <a:srgbClr val="00B050"/>
                </a:solidFill>
              </a:rPr>
              <a:t>other</a:t>
            </a:r>
            <a:r>
              <a:rPr lang="de-CH" sz="2400" dirty="0">
                <a:solidFill>
                  <a:srgbClr val="00B050"/>
                </a:solidFill>
              </a:rPr>
              <a:t> </a:t>
            </a:r>
            <a:r>
              <a:rPr lang="de-CH" sz="2400" dirty="0" err="1" smtClean="0"/>
              <a:t>document</a:t>
            </a:r>
            <a:r>
              <a:rPr lang="de-CH" sz="2400" dirty="0" smtClean="0"/>
              <a:t> </a:t>
            </a:r>
            <a:r>
              <a:rPr lang="de-CH" sz="2400" dirty="0" err="1" smtClean="0"/>
              <a:t>the</a:t>
            </a:r>
            <a:r>
              <a:rPr lang="de-CH" sz="2400" dirty="0" smtClean="0"/>
              <a:t> </a:t>
            </a:r>
            <a:r>
              <a:rPr lang="de-CH" sz="2400" dirty="0" err="1" smtClean="0"/>
              <a:t>following</a:t>
            </a:r>
            <a:r>
              <a:rPr lang="de-CH" sz="2400" dirty="0" smtClean="0"/>
              <a:t> </a:t>
            </a:r>
            <a:r>
              <a:rPr lang="de-CH" sz="2400" dirty="0" err="1" smtClean="0"/>
              <a:t>indicators</a:t>
            </a:r>
            <a:r>
              <a:rPr lang="de-CH" sz="2400" dirty="0" smtClean="0"/>
              <a:t>, </a:t>
            </a:r>
            <a:r>
              <a:rPr lang="de-CH" sz="2400" dirty="0" err="1"/>
              <a:t>if</a:t>
            </a:r>
            <a:r>
              <a:rPr lang="de-CH" sz="2400" dirty="0"/>
              <a:t> not </a:t>
            </a:r>
            <a:r>
              <a:rPr lang="de-CH" sz="2400" dirty="0" err="1"/>
              <a:t>collected</a:t>
            </a:r>
            <a:r>
              <a:rPr lang="de-CH" sz="2400" dirty="0"/>
              <a:t> </a:t>
            </a:r>
            <a:r>
              <a:rPr lang="de-CH" sz="2400" dirty="0" err="1"/>
              <a:t>routinely</a:t>
            </a:r>
            <a:r>
              <a:rPr lang="de-CH" sz="2400" dirty="0"/>
              <a:t> </a:t>
            </a:r>
            <a:r>
              <a:rPr lang="de-CH" sz="2400" dirty="0" smtClean="0"/>
              <a:t>(</a:t>
            </a:r>
            <a:r>
              <a:rPr lang="de-CH" sz="2400" dirty="0"/>
              <a:t>WHO GLP </a:t>
            </a:r>
            <a:r>
              <a:rPr lang="de-CH" sz="2400" dirty="0" err="1" smtClean="0"/>
              <a:t>reporting</a:t>
            </a:r>
            <a:r>
              <a:rPr lang="de-CH" sz="2400" dirty="0" smtClean="0"/>
              <a:t>: </a:t>
            </a:r>
            <a:r>
              <a:rPr lang="de-CH" sz="2400" dirty="0" err="1"/>
              <a:t>age</a:t>
            </a:r>
            <a:r>
              <a:rPr lang="de-CH" sz="2400" dirty="0" smtClean="0"/>
              <a:t>, </a:t>
            </a:r>
            <a:r>
              <a:rPr lang="de-CH" sz="2400" dirty="0" err="1" smtClean="0"/>
              <a:t>sex</a:t>
            </a:r>
            <a:r>
              <a:rPr lang="de-CH" sz="2400" dirty="0" smtClean="0"/>
              <a:t>, </a:t>
            </a:r>
            <a:r>
              <a:rPr lang="de-CH" sz="2400" dirty="0" err="1" smtClean="0"/>
              <a:t>leprosy</a:t>
            </a:r>
            <a:r>
              <a:rPr lang="de-CH" sz="2400" dirty="0" smtClean="0"/>
              <a:t> </a:t>
            </a:r>
            <a:r>
              <a:rPr lang="de-CH" sz="2400" dirty="0" err="1" smtClean="0"/>
              <a:t>classification</a:t>
            </a:r>
            <a:r>
              <a:rPr lang="de-CH" sz="2400" dirty="0" smtClean="0"/>
              <a:t>, </a:t>
            </a:r>
            <a:r>
              <a:rPr lang="de-CH" sz="2400" dirty="0" err="1" smtClean="0"/>
              <a:t>and</a:t>
            </a:r>
            <a:r>
              <a:rPr lang="de-CH" sz="2400" dirty="0" smtClean="0"/>
              <a:t> </a:t>
            </a:r>
            <a:r>
              <a:rPr lang="de-CH" sz="2400" dirty="0" err="1" smtClean="0"/>
              <a:t>disability</a:t>
            </a:r>
            <a:r>
              <a:rPr lang="de-CH" sz="2400" dirty="0" smtClean="0"/>
              <a:t> grade): </a:t>
            </a:r>
          </a:p>
          <a:p>
            <a:r>
              <a:rPr lang="de-CH" sz="2400" dirty="0" smtClean="0"/>
              <a:t>1. </a:t>
            </a:r>
            <a:r>
              <a:rPr lang="de-CH" sz="2400" dirty="0" err="1" smtClean="0"/>
              <a:t>mode</a:t>
            </a:r>
            <a:r>
              <a:rPr lang="de-CH" sz="2400" dirty="0" smtClean="0"/>
              <a:t> </a:t>
            </a:r>
            <a:r>
              <a:rPr lang="de-CH" sz="2400" dirty="0" err="1" smtClean="0"/>
              <a:t>of</a:t>
            </a:r>
            <a:r>
              <a:rPr lang="de-CH" sz="2400" dirty="0" smtClean="0"/>
              <a:t> </a:t>
            </a:r>
            <a:r>
              <a:rPr lang="de-CH" sz="2400" dirty="0" err="1" smtClean="0"/>
              <a:t>detection</a:t>
            </a:r>
            <a:r>
              <a:rPr lang="de-CH" sz="2400" dirty="0" smtClean="0"/>
              <a:t> (</a:t>
            </a:r>
            <a:r>
              <a:rPr lang="de-CH" sz="2400" dirty="0" err="1" smtClean="0"/>
              <a:t>active</a:t>
            </a:r>
            <a:r>
              <a:rPr lang="de-CH" sz="2400" dirty="0" smtClean="0"/>
              <a:t>, passive) </a:t>
            </a:r>
          </a:p>
          <a:p>
            <a:r>
              <a:rPr lang="de-CH" sz="2400" dirty="0" smtClean="0"/>
              <a:t>2. </a:t>
            </a:r>
            <a:r>
              <a:rPr lang="de-CH" sz="2400" dirty="0" err="1" smtClean="0"/>
              <a:t>previous</a:t>
            </a:r>
            <a:r>
              <a:rPr lang="de-CH" sz="2400" dirty="0" smtClean="0"/>
              <a:t> SDR (</a:t>
            </a:r>
            <a:r>
              <a:rPr lang="de-CH" sz="2400" dirty="0" err="1" smtClean="0"/>
              <a:t>if</a:t>
            </a:r>
            <a:r>
              <a:rPr lang="de-CH" sz="2400" dirty="0" smtClean="0"/>
              <a:t> </a:t>
            </a:r>
            <a:r>
              <a:rPr lang="de-CH" sz="2400" dirty="0" err="1" smtClean="0"/>
              <a:t>known</a:t>
            </a:r>
            <a:r>
              <a:rPr lang="de-CH" sz="2400" dirty="0" smtClean="0"/>
              <a:t>)</a:t>
            </a:r>
          </a:p>
          <a:p>
            <a:r>
              <a:rPr lang="de-CH" sz="2400" dirty="0" smtClean="0"/>
              <a:t>3. </a:t>
            </a:r>
            <a:r>
              <a:rPr lang="de-CH" sz="2400" dirty="0" err="1" smtClean="0"/>
              <a:t>presence</a:t>
            </a:r>
            <a:r>
              <a:rPr lang="de-CH" sz="2400" dirty="0" smtClean="0"/>
              <a:t> </a:t>
            </a:r>
            <a:r>
              <a:rPr lang="de-CH" sz="2400" dirty="0" err="1" smtClean="0"/>
              <a:t>of</a:t>
            </a:r>
            <a:r>
              <a:rPr lang="de-CH" sz="2400" dirty="0" smtClean="0"/>
              <a:t> </a:t>
            </a:r>
            <a:r>
              <a:rPr lang="de-CH" sz="2400" dirty="0" err="1" smtClean="0"/>
              <a:t>contacts</a:t>
            </a:r>
            <a:r>
              <a:rPr lang="de-CH" sz="2400" dirty="0" smtClean="0"/>
              <a:t> </a:t>
            </a:r>
          </a:p>
          <a:p>
            <a:r>
              <a:rPr lang="de-CH" sz="2400" dirty="0" smtClean="0"/>
              <a:t>4. </a:t>
            </a:r>
            <a:r>
              <a:rPr lang="de-CH" sz="2400" dirty="0" err="1" smtClean="0">
                <a:solidFill>
                  <a:srgbClr val="7030A0"/>
                </a:solidFill>
              </a:rPr>
              <a:t>index</a:t>
            </a:r>
            <a:r>
              <a:rPr lang="de-CH" sz="2400" dirty="0" smtClean="0">
                <a:solidFill>
                  <a:srgbClr val="7030A0"/>
                </a:solidFill>
              </a:rPr>
              <a:t> </a:t>
            </a:r>
            <a:r>
              <a:rPr lang="de-CH" sz="2400" dirty="0" err="1" smtClean="0">
                <a:solidFill>
                  <a:srgbClr val="7030A0"/>
                </a:solidFill>
              </a:rPr>
              <a:t>patient</a:t>
            </a:r>
            <a:r>
              <a:rPr lang="de-CH" sz="2400" dirty="0" smtClean="0">
                <a:solidFill>
                  <a:srgbClr val="7030A0"/>
                </a:solidFill>
              </a:rPr>
              <a:t> </a:t>
            </a:r>
            <a:r>
              <a:rPr lang="de-CH" sz="2400" dirty="0" err="1" smtClean="0">
                <a:solidFill>
                  <a:srgbClr val="7030A0"/>
                </a:solidFill>
              </a:rPr>
              <a:t>consent</a:t>
            </a:r>
            <a:r>
              <a:rPr lang="de-CH" sz="2400" dirty="0" smtClean="0">
                <a:solidFill>
                  <a:srgbClr val="7030A0"/>
                </a:solidFill>
              </a:rPr>
              <a:t> </a:t>
            </a:r>
            <a:r>
              <a:rPr lang="de-CH" sz="2400" dirty="0" err="1" smtClean="0">
                <a:solidFill>
                  <a:srgbClr val="7030A0"/>
                </a:solidFill>
              </a:rPr>
              <a:t>to</a:t>
            </a:r>
            <a:r>
              <a:rPr lang="de-CH" sz="2400" dirty="0" smtClean="0">
                <a:solidFill>
                  <a:srgbClr val="7030A0"/>
                </a:solidFill>
              </a:rPr>
              <a:t> </a:t>
            </a:r>
            <a:r>
              <a:rPr lang="de-CH" sz="2400" dirty="0" err="1" smtClean="0">
                <a:solidFill>
                  <a:srgbClr val="7030A0"/>
                </a:solidFill>
              </a:rPr>
              <a:t>disclosure</a:t>
            </a:r>
            <a:r>
              <a:rPr lang="de-CH" sz="2400" dirty="0" smtClean="0">
                <a:solidFill>
                  <a:srgbClr val="7030A0"/>
                </a:solidFill>
              </a:rPr>
              <a:t> (</a:t>
            </a:r>
            <a:r>
              <a:rPr lang="de-CH" sz="2400" dirty="0" err="1" smtClean="0">
                <a:solidFill>
                  <a:srgbClr val="7030A0"/>
                </a:solidFill>
              </a:rPr>
              <a:t>if</a:t>
            </a:r>
            <a:r>
              <a:rPr lang="de-CH" sz="2400" dirty="0" smtClean="0">
                <a:solidFill>
                  <a:srgbClr val="7030A0"/>
                </a:solidFill>
              </a:rPr>
              <a:t> </a:t>
            </a:r>
            <a:r>
              <a:rPr lang="de-CH" sz="2400" dirty="0" err="1" smtClean="0">
                <a:solidFill>
                  <a:srgbClr val="7030A0"/>
                </a:solidFill>
              </a:rPr>
              <a:t>needed</a:t>
            </a:r>
            <a:r>
              <a:rPr lang="de-CH" sz="2400" dirty="0" smtClean="0">
                <a:solidFill>
                  <a:srgbClr val="7030A0"/>
                </a:solidFill>
              </a:rPr>
              <a:t>)</a:t>
            </a:r>
          </a:p>
          <a:p>
            <a:r>
              <a:rPr lang="de-CH" sz="2400" dirty="0" smtClean="0"/>
              <a:t>5. </a:t>
            </a:r>
            <a:r>
              <a:rPr lang="de-CH" sz="2400" dirty="0" err="1" smtClean="0"/>
              <a:t>list</a:t>
            </a:r>
            <a:r>
              <a:rPr lang="de-CH" sz="2400" dirty="0" smtClean="0"/>
              <a:t> </a:t>
            </a:r>
            <a:r>
              <a:rPr lang="de-CH" sz="2400" dirty="0" err="1" smtClean="0"/>
              <a:t>of</a:t>
            </a:r>
            <a:r>
              <a:rPr lang="de-CH" sz="2400" dirty="0" smtClean="0"/>
              <a:t> </a:t>
            </a:r>
            <a:r>
              <a:rPr lang="de-CH" sz="2400" dirty="0" smtClean="0">
                <a:solidFill>
                  <a:srgbClr val="00B050"/>
                </a:solidFill>
              </a:rPr>
              <a:t>i-</a:t>
            </a:r>
            <a:r>
              <a:rPr lang="de-CH" sz="2400" dirty="0" err="1" smtClean="0">
                <a:solidFill>
                  <a:srgbClr val="00B050"/>
                </a:solidFill>
              </a:rPr>
              <a:t>household</a:t>
            </a:r>
            <a:r>
              <a:rPr lang="de-CH" sz="2400" dirty="0" smtClean="0">
                <a:solidFill>
                  <a:srgbClr val="00B050"/>
                </a:solidFill>
              </a:rPr>
              <a:t>, ii-</a:t>
            </a:r>
            <a:r>
              <a:rPr lang="de-CH" sz="2400" dirty="0" err="1" smtClean="0">
                <a:solidFill>
                  <a:srgbClr val="00B050"/>
                </a:solidFill>
              </a:rPr>
              <a:t>neighbor</a:t>
            </a:r>
            <a:r>
              <a:rPr lang="de-CH" sz="2400" dirty="0" smtClean="0">
                <a:solidFill>
                  <a:srgbClr val="00B050"/>
                </a:solidFill>
              </a:rPr>
              <a:t>, iii-community/</a:t>
            </a:r>
            <a:r>
              <a:rPr lang="de-CH" sz="2400" dirty="0" err="1" smtClean="0">
                <a:solidFill>
                  <a:srgbClr val="00B050"/>
                </a:solidFill>
              </a:rPr>
              <a:t>social</a:t>
            </a:r>
            <a:r>
              <a:rPr lang="de-CH" sz="2400" dirty="0" smtClean="0">
                <a:solidFill>
                  <a:srgbClr val="00B050"/>
                </a:solidFill>
              </a:rPr>
              <a:t>, iv-</a:t>
            </a:r>
            <a:r>
              <a:rPr lang="de-CH" sz="2400" dirty="0" err="1" smtClean="0">
                <a:solidFill>
                  <a:srgbClr val="00B050"/>
                </a:solidFill>
              </a:rPr>
              <a:t>other</a:t>
            </a:r>
            <a:r>
              <a:rPr lang="de-CH" sz="2400" dirty="0" smtClean="0"/>
              <a:t> </a:t>
            </a:r>
            <a:r>
              <a:rPr lang="de-CH" sz="2400" dirty="0" err="1" smtClean="0"/>
              <a:t>contacts</a:t>
            </a:r>
            <a:r>
              <a:rPr lang="de-CH" sz="2400" dirty="0" smtClean="0"/>
              <a:t> </a:t>
            </a:r>
            <a:r>
              <a:rPr lang="de-CH" sz="2400" dirty="0" err="1" smtClean="0"/>
              <a:t>and</a:t>
            </a:r>
            <a:r>
              <a:rPr lang="de-CH" sz="2400" dirty="0" smtClean="0"/>
              <a:t> </a:t>
            </a:r>
            <a:r>
              <a:rPr lang="de-CH" sz="2400" dirty="0" err="1" smtClean="0"/>
              <a:t>their</a:t>
            </a:r>
            <a:r>
              <a:rPr lang="de-CH" sz="2400" dirty="0" smtClean="0"/>
              <a:t>  </a:t>
            </a:r>
            <a:r>
              <a:rPr lang="de-CH" sz="2400" dirty="0" err="1" smtClean="0"/>
              <a:t>details</a:t>
            </a:r>
            <a:r>
              <a:rPr lang="de-CH" sz="2400" dirty="0" smtClean="0"/>
              <a:t> </a:t>
            </a:r>
            <a:r>
              <a:rPr lang="de-CH" sz="2400" dirty="0" smtClean="0">
                <a:solidFill>
                  <a:srgbClr val="7030A0"/>
                </a:solidFill>
              </a:rPr>
              <a:t>(</a:t>
            </a:r>
            <a:r>
              <a:rPr lang="de-CH" sz="2400" dirty="0" err="1" smtClean="0">
                <a:solidFill>
                  <a:srgbClr val="7030A0"/>
                </a:solidFill>
              </a:rPr>
              <a:t>address</a:t>
            </a:r>
            <a:r>
              <a:rPr lang="de-CH" sz="2400" dirty="0" smtClean="0">
                <a:solidFill>
                  <a:srgbClr val="7030A0"/>
                </a:solidFill>
              </a:rPr>
              <a:t>/</a:t>
            </a:r>
            <a:r>
              <a:rPr lang="de-CH" sz="2400" dirty="0" err="1" smtClean="0">
                <a:solidFill>
                  <a:srgbClr val="7030A0"/>
                </a:solidFill>
              </a:rPr>
              <a:t>phone</a:t>
            </a:r>
            <a:r>
              <a:rPr lang="de-CH" sz="2400" dirty="0" smtClean="0">
                <a:solidFill>
                  <a:srgbClr val="7030A0"/>
                </a:solidFill>
              </a:rPr>
              <a:t> </a:t>
            </a:r>
            <a:r>
              <a:rPr lang="de-CH" sz="2400" dirty="0" err="1" smtClean="0">
                <a:solidFill>
                  <a:srgbClr val="7030A0"/>
                </a:solidFill>
              </a:rPr>
              <a:t>number</a:t>
            </a:r>
            <a:r>
              <a:rPr lang="de-CH" sz="2400" dirty="0">
                <a:solidFill>
                  <a:srgbClr val="7030A0"/>
                </a:solidFill>
              </a:rPr>
              <a:t>)</a:t>
            </a:r>
            <a:endParaRPr lang="de-CH" sz="2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2400" dirty="0"/>
              <a:t>To facilitate data </a:t>
            </a:r>
            <a:r>
              <a:rPr lang="en-US" sz="2400" dirty="0" smtClean="0"/>
              <a:t>collection, 1-</a:t>
            </a:r>
            <a:r>
              <a:rPr lang="en-US" sz="2400" dirty="0" smtClean="0">
                <a:solidFill>
                  <a:srgbClr val="00B050"/>
                </a:solidFill>
              </a:rPr>
              <a:t>3/4/5</a:t>
            </a:r>
            <a:r>
              <a:rPr lang="en-US" sz="2400" dirty="0" smtClean="0"/>
              <a:t> </a:t>
            </a:r>
            <a:r>
              <a:rPr lang="en-US" sz="2400" dirty="0"/>
              <a:t>should be integrated into the basic leprosy </a:t>
            </a:r>
            <a:r>
              <a:rPr lang="en-US" sz="2400" dirty="0" smtClean="0"/>
              <a:t>cards/forms if possible.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6631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Contact</a:t>
            </a:r>
            <a:r>
              <a:rPr lang="de-CH" dirty="0" smtClean="0"/>
              <a:t> </a:t>
            </a:r>
            <a:r>
              <a:rPr lang="de-CH" dirty="0" err="1" smtClean="0"/>
              <a:t>tracing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CH" sz="3700" dirty="0" err="1"/>
              <a:t>Contact</a:t>
            </a:r>
            <a:r>
              <a:rPr lang="de-CH" sz="3700" dirty="0"/>
              <a:t> </a:t>
            </a:r>
            <a:r>
              <a:rPr lang="de-CH" sz="3700" dirty="0" err="1"/>
              <a:t>definition</a:t>
            </a:r>
            <a:r>
              <a:rPr lang="de-CH" sz="3700" dirty="0"/>
              <a:t>: </a:t>
            </a:r>
            <a:r>
              <a:rPr lang="de-CH" sz="3700" dirty="0" err="1">
                <a:solidFill>
                  <a:srgbClr val="7030A0"/>
                </a:solidFill>
              </a:rPr>
              <a:t>appropriate</a:t>
            </a:r>
            <a:r>
              <a:rPr lang="de-CH" sz="3700" dirty="0">
                <a:solidFill>
                  <a:srgbClr val="7030A0"/>
                </a:solidFill>
              </a:rPr>
              <a:t> </a:t>
            </a:r>
            <a:r>
              <a:rPr lang="de-CH" sz="3700" dirty="0" err="1">
                <a:solidFill>
                  <a:srgbClr val="7030A0"/>
                </a:solidFill>
              </a:rPr>
              <a:t>for</a:t>
            </a:r>
            <a:r>
              <a:rPr lang="de-CH" sz="3700" dirty="0">
                <a:solidFill>
                  <a:srgbClr val="7030A0"/>
                </a:solidFill>
              </a:rPr>
              <a:t> </a:t>
            </a:r>
            <a:r>
              <a:rPr lang="de-CH" sz="3700" dirty="0" err="1">
                <a:solidFill>
                  <a:srgbClr val="7030A0"/>
                </a:solidFill>
              </a:rPr>
              <a:t>local</a:t>
            </a:r>
            <a:r>
              <a:rPr lang="de-CH" sz="3700" dirty="0">
                <a:solidFill>
                  <a:srgbClr val="7030A0"/>
                </a:solidFill>
              </a:rPr>
              <a:t> </a:t>
            </a:r>
            <a:r>
              <a:rPr lang="de-CH" sz="3700" dirty="0" err="1" smtClean="0">
                <a:solidFill>
                  <a:srgbClr val="7030A0"/>
                </a:solidFill>
              </a:rPr>
              <a:t>conditions</a:t>
            </a:r>
            <a:r>
              <a:rPr lang="de-CH" sz="3700" dirty="0" smtClean="0">
                <a:solidFill>
                  <a:srgbClr val="7030A0"/>
                </a:solidFill>
              </a:rPr>
              <a:t> </a:t>
            </a:r>
            <a:r>
              <a:rPr lang="de-CH" sz="3700" dirty="0" err="1" smtClean="0">
                <a:solidFill>
                  <a:srgbClr val="7030A0"/>
                </a:solidFill>
              </a:rPr>
              <a:t>and</a:t>
            </a:r>
            <a:r>
              <a:rPr lang="de-CH" sz="3700" dirty="0" smtClean="0">
                <a:solidFill>
                  <a:srgbClr val="7030A0"/>
                </a:solidFill>
              </a:rPr>
              <a:t> </a:t>
            </a:r>
            <a:r>
              <a:rPr lang="de-CH" sz="3700" dirty="0" err="1">
                <a:solidFill>
                  <a:srgbClr val="7030A0"/>
                </a:solidFill>
              </a:rPr>
              <a:t>as</a:t>
            </a:r>
            <a:r>
              <a:rPr lang="de-CH" sz="3700" dirty="0">
                <a:solidFill>
                  <a:srgbClr val="7030A0"/>
                </a:solidFill>
              </a:rPr>
              <a:t> </a:t>
            </a:r>
            <a:r>
              <a:rPr lang="de-CH" sz="3700" dirty="0" err="1" smtClean="0">
                <a:solidFill>
                  <a:srgbClr val="7030A0"/>
                </a:solidFill>
              </a:rPr>
              <a:t>broad</a:t>
            </a:r>
            <a:r>
              <a:rPr lang="de-CH" sz="3700" dirty="0" smtClean="0">
                <a:solidFill>
                  <a:srgbClr val="7030A0"/>
                </a:solidFill>
              </a:rPr>
              <a:t> </a:t>
            </a:r>
            <a:r>
              <a:rPr lang="de-CH" sz="3700" dirty="0" err="1">
                <a:solidFill>
                  <a:srgbClr val="7030A0"/>
                </a:solidFill>
              </a:rPr>
              <a:t>as</a:t>
            </a:r>
            <a:r>
              <a:rPr lang="de-CH" sz="3700" dirty="0">
                <a:solidFill>
                  <a:srgbClr val="7030A0"/>
                </a:solidFill>
              </a:rPr>
              <a:t> </a:t>
            </a:r>
            <a:r>
              <a:rPr lang="de-CH" sz="3700" dirty="0" err="1" smtClean="0">
                <a:solidFill>
                  <a:srgbClr val="7030A0"/>
                </a:solidFill>
              </a:rPr>
              <a:t>possible</a:t>
            </a:r>
            <a:r>
              <a:rPr lang="de-CH" sz="3700" dirty="0" smtClean="0">
                <a:solidFill>
                  <a:srgbClr val="7030A0"/>
                </a:solidFill>
              </a:rPr>
              <a:t>:</a:t>
            </a:r>
            <a:r>
              <a:rPr lang="de-CH" sz="3700" dirty="0" smtClean="0"/>
              <a:t> </a:t>
            </a:r>
            <a:r>
              <a:rPr lang="de-CH" sz="3700" dirty="0" smtClean="0">
                <a:solidFill>
                  <a:srgbClr val="00B050"/>
                </a:solidFill>
              </a:rPr>
              <a:t>i-</a:t>
            </a:r>
            <a:r>
              <a:rPr lang="de-CH" sz="3700" dirty="0" err="1" smtClean="0">
                <a:solidFill>
                  <a:srgbClr val="00B050"/>
                </a:solidFill>
              </a:rPr>
              <a:t>household</a:t>
            </a:r>
            <a:r>
              <a:rPr lang="de-CH" sz="3700" dirty="0" smtClean="0">
                <a:solidFill>
                  <a:srgbClr val="00B050"/>
                </a:solidFill>
              </a:rPr>
              <a:t>, ii-</a:t>
            </a:r>
            <a:r>
              <a:rPr lang="de-CH" sz="3700" dirty="0" err="1" smtClean="0">
                <a:solidFill>
                  <a:srgbClr val="00B050"/>
                </a:solidFill>
              </a:rPr>
              <a:t>neighbor</a:t>
            </a:r>
            <a:r>
              <a:rPr lang="de-CH" sz="3700" dirty="0">
                <a:solidFill>
                  <a:srgbClr val="00B050"/>
                </a:solidFill>
              </a:rPr>
              <a:t>, </a:t>
            </a:r>
            <a:r>
              <a:rPr lang="de-CH" sz="3700" dirty="0" smtClean="0">
                <a:solidFill>
                  <a:srgbClr val="00B050"/>
                </a:solidFill>
              </a:rPr>
              <a:t>iii-community/</a:t>
            </a:r>
            <a:r>
              <a:rPr lang="de-CH" sz="3700" dirty="0" err="1" smtClean="0">
                <a:solidFill>
                  <a:srgbClr val="00B050"/>
                </a:solidFill>
              </a:rPr>
              <a:t>social</a:t>
            </a:r>
            <a:r>
              <a:rPr lang="de-CH" sz="3700" dirty="0" smtClean="0">
                <a:solidFill>
                  <a:srgbClr val="00B050"/>
                </a:solidFill>
              </a:rPr>
              <a:t>, iv-</a:t>
            </a:r>
            <a:r>
              <a:rPr lang="de-CH" sz="3700" dirty="0" err="1" smtClean="0">
                <a:solidFill>
                  <a:srgbClr val="00B050"/>
                </a:solidFill>
              </a:rPr>
              <a:t>contact</a:t>
            </a:r>
            <a:r>
              <a:rPr lang="de-CH" sz="3700" dirty="0" smtClean="0">
                <a:solidFill>
                  <a:srgbClr val="00B050"/>
                </a:solidFill>
              </a:rPr>
              <a:t> time </a:t>
            </a:r>
            <a:r>
              <a:rPr lang="de-CH" sz="3700" dirty="0" err="1" smtClean="0">
                <a:solidFill>
                  <a:srgbClr val="00B050"/>
                </a:solidFill>
              </a:rPr>
              <a:t>dependent</a:t>
            </a:r>
            <a:r>
              <a:rPr lang="de-CH" sz="3700" dirty="0" smtClean="0">
                <a:solidFill>
                  <a:srgbClr val="00B050"/>
                </a:solidFill>
              </a:rPr>
              <a:t> </a:t>
            </a:r>
            <a:r>
              <a:rPr lang="de-CH" sz="3700" dirty="0" err="1" smtClean="0">
                <a:solidFill>
                  <a:srgbClr val="00B050"/>
                </a:solidFill>
              </a:rPr>
              <a:t>definition</a:t>
            </a:r>
            <a:r>
              <a:rPr lang="de-CH" sz="3700" dirty="0" smtClean="0">
                <a:solidFill>
                  <a:srgbClr val="00B050"/>
                </a:solidFill>
              </a:rPr>
              <a:t> (</a:t>
            </a:r>
            <a:r>
              <a:rPr lang="de-CH" sz="3700" dirty="0" err="1" smtClean="0">
                <a:solidFill>
                  <a:srgbClr val="00B050"/>
                </a:solidFill>
              </a:rPr>
              <a:t>eg</a:t>
            </a:r>
            <a:r>
              <a:rPr lang="de-CH" sz="3700" dirty="0" smtClean="0">
                <a:solidFill>
                  <a:srgbClr val="00B050"/>
                </a:solidFill>
              </a:rPr>
              <a:t> &gt;20h/w), v-</a:t>
            </a:r>
            <a:r>
              <a:rPr lang="de-CH" sz="3700" dirty="0" err="1" smtClean="0">
                <a:solidFill>
                  <a:srgbClr val="00B050"/>
                </a:solidFill>
              </a:rPr>
              <a:t>other</a:t>
            </a:r>
            <a:endParaRPr lang="de-CH" sz="3700" dirty="0"/>
          </a:p>
          <a:p>
            <a:pPr lvl="0"/>
            <a:r>
              <a:rPr lang="de-CH" sz="3700" dirty="0" smtClean="0">
                <a:solidFill>
                  <a:srgbClr val="00B050"/>
                </a:solidFill>
              </a:rPr>
              <a:t>i-</a:t>
            </a:r>
            <a:r>
              <a:rPr lang="de-CH" sz="3700" dirty="0" err="1" smtClean="0">
                <a:solidFill>
                  <a:srgbClr val="00B050"/>
                </a:solidFill>
              </a:rPr>
              <a:t>clinician</a:t>
            </a:r>
            <a:r>
              <a:rPr lang="de-CH" sz="3700" dirty="0" smtClean="0">
                <a:solidFill>
                  <a:srgbClr val="00B050"/>
                </a:solidFill>
              </a:rPr>
              <a:t>, ii-nurse, iii-</a:t>
            </a:r>
            <a:r>
              <a:rPr lang="de-CH" sz="3700" dirty="0" err="1" smtClean="0">
                <a:solidFill>
                  <a:srgbClr val="00B050"/>
                </a:solidFill>
              </a:rPr>
              <a:t>health</a:t>
            </a:r>
            <a:r>
              <a:rPr lang="de-CH" sz="3700" dirty="0" smtClean="0">
                <a:solidFill>
                  <a:srgbClr val="00B050"/>
                </a:solidFill>
              </a:rPr>
              <a:t> </a:t>
            </a:r>
            <a:r>
              <a:rPr lang="de-CH" sz="3700" dirty="0" err="1" smtClean="0">
                <a:solidFill>
                  <a:srgbClr val="00B050"/>
                </a:solidFill>
              </a:rPr>
              <a:t>worker</a:t>
            </a:r>
            <a:r>
              <a:rPr lang="de-CH" sz="3700" dirty="0" smtClean="0">
                <a:solidFill>
                  <a:srgbClr val="00B050"/>
                </a:solidFill>
              </a:rPr>
              <a:t>, iv- </a:t>
            </a:r>
            <a:r>
              <a:rPr lang="de-CH" sz="3700" dirty="0" err="1" smtClean="0">
                <a:solidFill>
                  <a:srgbClr val="00B050"/>
                </a:solidFill>
              </a:rPr>
              <a:t>PoD</a:t>
            </a:r>
            <a:r>
              <a:rPr lang="de-CH" sz="3700" dirty="0" smtClean="0">
                <a:solidFill>
                  <a:srgbClr val="00B050"/>
                </a:solidFill>
              </a:rPr>
              <a:t> </a:t>
            </a:r>
            <a:r>
              <a:rPr lang="de-CH" sz="3700" dirty="0" err="1" smtClean="0">
                <a:solidFill>
                  <a:srgbClr val="00B050"/>
                </a:solidFill>
              </a:rPr>
              <a:t>volunteers</a:t>
            </a:r>
            <a:r>
              <a:rPr lang="de-CH" sz="3700" dirty="0" smtClean="0">
                <a:solidFill>
                  <a:srgbClr val="00B050"/>
                </a:solidFill>
              </a:rPr>
              <a:t>, v-para </a:t>
            </a:r>
            <a:r>
              <a:rPr lang="de-CH" sz="3700" dirty="0" err="1" smtClean="0">
                <a:solidFill>
                  <a:srgbClr val="00B050"/>
                </a:solidFill>
              </a:rPr>
              <a:t>medical</a:t>
            </a:r>
            <a:r>
              <a:rPr lang="de-CH" sz="3700" dirty="0" smtClean="0">
                <a:solidFill>
                  <a:srgbClr val="00B050"/>
                </a:solidFill>
              </a:rPr>
              <a:t> </a:t>
            </a:r>
            <a:r>
              <a:rPr lang="de-CH" sz="3700" dirty="0" err="1" smtClean="0">
                <a:solidFill>
                  <a:srgbClr val="00B050"/>
                </a:solidFill>
              </a:rPr>
              <a:t>worker</a:t>
            </a:r>
            <a:r>
              <a:rPr lang="de-CH" sz="3700" dirty="0" smtClean="0">
                <a:solidFill>
                  <a:srgbClr val="00B050"/>
                </a:solidFill>
              </a:rPr>
              <a:t>, vi-</a:t>
            </a:r>
            <a:r>
              <a:rPr lang="de-CH" sz="3700" dirty="0" err="1" smtClean="0">
                <a:solidFill>
                  <a:srgbClr val="00B050"/>
                </a:solidFill>
              </a:rPr>
              <a:t>midwife</a:t>
            </a:r>
            <a:r>
              <a:rPr lang="de-CH" sz="3700" dirty="0" smtClean="0">
                <a:solidFill>
                  <a:srgbClr val="00B050"/>
                </a:solidFill>
              </a:rPr>
              <a:t>, vii-</a:t>
            </a:r>
            <a:r>
              <a:rPr lang="de-CH" sz="3700" dirty="0" err="1" smtClean="0">
                <a:solidFill>
                  <a:srgbClr val="00B050"/>
                </a:solidFill>
              </a:rPr>
              <a:t>leprosy</a:t>
            </a:r>
            <a:r>
              <a:rPr lang="de-CH" sz="3700" dirty="0" smtClean="0">
                <a:solidFill>
                  <a:srgbClr val="00B050"/>
                </a:solidFill>
              </a:rPr>
              <a:t> </a:t>
            </a:r>
            <a:r>
              <a:rPr lang="de-CH" sz="3700" dirty="0" err="1" smtClean="0">
                <a:solidFill>
                  <a:srgbClr val="00B050"/>
                </a:solidFill>
              </a:rPr>
              <a:t>inspector</a:t>
            </a:r>
            <a:r>
              <a:rPr lang="de-CH" sz="3700" dirty="0" smtClean="0">
                <a:solidFill>
                  <a:srgbClr val="00B050"/>
                </a:solidFill>
              </a:rPr>
              <a:t>, ix-junior </a:t>
            </a:r>
            <a:r>
              <a:rPr lang="de-CH" sz="3700" dirty="0" err="1" smtClean="0">
                <a:solidFill>
                  <a:srgbClr val="00B050"/>
                </a:solidFill>
              </a:rPr>
              <a:t>leprosy</a:t>
            </a:r>
            <a:r>
              <a:rPr lang="de-CH" sz="3700" dirty="0" smtClean="0">
                <a:solidFill>
                  <a:srgbClr val="00B050"/>
                </a:solidFill>
              </a:rPr>
              <a:t> </a:t>
            </a:r>
            <a:r>
              <a:rPr lang="de-CH" sz="3700" dirty="0" err="1" smtClean="0">
                <a:solidFill>
                  <a:srgbClr val="00B050"/>
                </a:solidFill>
              </a:rPr>
              <a:t>worker</a:t>
            </a:r>
            <a:r>
              <a:rPr lang="de-CH" sz="3700" dirty="0" smtClean="0">
                <a:solidFill>
                  <a:srgbClr val="00B050"/>
                </a:solidFill>
              </a:rPr>
              <a:t>, x-</a:t>
            </a:r>
            <a:r>
              <a:rPr lang="de-CH" sz="3700" dirty="0" err="1" smtClean="0">
                <a:solidFill>
                  <a:srgbClr val="00B050"/>
                </a:solidFill>
              </a:rPr>
              <a:t>other</a:t>
            </a:r>
            <a:r>
              <a:rPr lang="de-CH" sz="3700" dirty="0" smtClean="0">
                <a:solidFill>
                  <a:srgbClr val="00B050"/>
                </a:solidFill>
              </a:rPr>
              <a:t> </a:t>
            </a:r>
            <a:r>
              <a:rPr lang="de-CH" sz="3700" dirty="0" smtClean="0"/>
              <a:t>in </a:t>
            </a:r>
            <a:r>
              <a:rPr lang="de-CH" sz="3700" dirty="0" err="1" smtClean="0"/>
              <a:t>charge</a:t>
            </a:r>
            <a:r>
              <a:rPr lang="de-CH" sz="3700" dirty="0" smtClean="0"/>
              <a:t> </a:t>
            </a:r>
            <a:r>
              <a:rPr lang="de-CH" sz="3700" dirty="0" err="1" smtClean="0"/>
              <a:t>of</a:t>
            </a:r>
            <a:r>
              <a:rPr lang="de-CH" sz="3700" dirty="0" smtClean="0"/>
              <a:t> </a:t>
            </a:r>
            <a:r>
              <a:rPr lang="de-CH" sz="3700" dirty="0" err="1" smtClean="0"/>
              <a:t>contact</a:t>
            </a:r>
            <a:r>
              <a:rPr lang="de-CH" sz="3700" dirty="0" smtClean="0"/>
              <a:t> </a:t>
            </a:r>
            <a:r>
              <a:rPr lang="de-CH" sz="3700" dirty="0" err="1" smtClean="0"/>
              <a:t>tracing</a:t>
            </a:r>
            <a:r>
              <a:rPr lang="de-CH" sz="3700" dirty="0" smtClean="0"/>
              <a:t>, </a:t>
            </a:r>
            <a:r>
              <a:rPr lang="de-CH" sz="3700" dirty="0" err="1" smtClean="0"/>
              <a:t>uses</a:t>
            </a:r>
            <a:r>
              <a:rPr lang="de-CH" sz="3700" dirty="0" smtClean="0"/>
              <a:t> </a:t>
            </a:r>
            <a:r>
              <a:rPr lang="de-CH" sz="3700" dirty="0" err="1" smtClean="0"/>
              <a:t>the</a:t>
            </a:r>
            <a:r>
              <a:rPr lang="de-CH" sz="3700" dirty="0" smtClean="0"/>
              <a:t> </a:t>
            </a:r>
            <a:r>
              <a:rPr lang="de-CH" sz="3700" dirty="0" err="1" smtClean="0"/>
              <a:t>contact</a:t>
            </a:r>
            <a:r>
              <a:rPr lang="de-CH" sz="3700" dirty="0" smtClean="0"/>
              <a:t> </a:t>
            </a:r>
            <a:r>
              <a:rPr lang="de-CH" sz="3700" dirty="0" err="1" smtClean="0"/>
              <a:t>list</a:t>
            </a:r>
            <a:r>
              <a:rPr lang="de-CH" sz="3700" dirty="0" smtClean="0"/>
              <a:t> </a:t>
            </a:r>
            <a:r>
              <a:rPr lang="de-CH" sz="3700" dirty="0" err="1" smtClean="0"/>
              <a:t>and</a:t>
            </a:r>
            <a:r>
              <a:rPr lang="de-CH" sz="3700" dirty="0" smtClean="0"/>
              <a:t> </a:t>
            </a:r>
            <a:r>
              <a:rPr lang="de-CH" sz="3700" dirty="0" err="1" smtClean="0"/>
              <a:t>arranges</a:t>
            </a:r>
            <a:r>
              <a:rPr lang="de-CH" sz="3700" dirty="0" smtClean="0"/>
              <a:t> </a:t>
            </a:r>
            <a:r>
              <a:rPr lang="de-CH" sz="3700" dirty="0"/>
              <a:t>a </a:t>
            </a:r>
            <a:r>
              <a:rPr lang="de-CH" sz="3700" dirty="0" err="1" smtClean="0"/>
              <a:t>meeting</a:t>
            </a:r>
            <a:r>
              <a:rPr lang="de-CH" sz="3700" dirty="0" smtClean="0"/>
              <a:t>/</a:t>
            </a:r>
            <a:r>
              <a:rPr lang="de-CH" sz="3700" dirty="0" err="1" smtClean="0"/>
              <a:t>visit</a:t>
            </a:r>
            <a:r>
              <a:rPr lang="de-CH" sz="3700" dirty="0" smtClean="0"/>
              <a:t> at </a:t>
            </a:r>
            <a:r>
              <a:rPr lang="de-CH" sz="3700" dirty="0">
                <a:solidFill>
                  <a:srgbClr val="00B050"/>
                </a:solidFill>
              </a:rPr>
              <a:t>i</a:t>
            </a:r>
            <a:r>
              <a:rPr lang="de-CH" sz="3700" dirty="0" smtClean="0">
                <a:solidFill>
                  <a:srgbClr val="00B050"/>
                </a:solidFill>
              </a:rPr>
              <a:t>-</a:t>
            </a:r>
            <a:r>
              <a:rPr lang="de-CH" sz="3700" dirty="0" err="1" smtClean="0">
                <a:solidFill>
                  <a:srgbClr val="00B050"/>
                </a:solidFill>
              </a:rPr>
              <a:t>health</a:t>
            </a:r>
            <a:r>
              <a:rPr lang="de-CH" sz="3700" dirty="0" smtClean="0">
                <a:solidFill>
                  <a:srgbClr val="00B050"/>
                </a:solidFill>
              </a:rPr>
              <a:t> </a:t>
            </a:r>
            <a:r>
              <a:rPr lang="de-CH" sz="3700" dirty="0" err="1">
                <a:solidFill>
                  <a:srgbClr val="00B050"/>
                </a:solidFill>
              </a:rPr>
              <a:t>center</a:t>
            </a:r>
            <a:r>
              <a:rPr lang="de-CH" sz="3700" dirty="0">
                <a:solidFill>
                  <a:srgbClr val="00B050"/>
                </a:solidFill>
              </a:rPr>
              <a:t>, </a:t>
            </a:r>
            <a:r>
              <a:rPr lang="de-CH" sz="3700" dirty="0" smtClean="0">
                <a:solidFill>
                  <a:srgbClr val="00B050"/>
                </a:solidFill>
              </a:rPr>
              <a:t>ii- </a:t>
            </a:r>
            <a:r>
              <a:rPr lang="de-CH" sz="3700" dirty="0" err="1">
                <a:solidFill>
                  <a:srgbClr val="00B050"/>
                </a:solidFill>
              </a:rPr>
              <a:t>home</a:t>
            </a:r>
            <a:r>
              <a:rPr lang="de-CH" sz="3700" dirty="0">
                <a:solidFill>
                  <a:srgbClr val="00B050"/>
                </a:solidFill>
              </a:rPr>
              <a:t>, </a:t>
            </a:r>
            <a:r>
              <a:rPr lang="de-CH" sz="3700" dirty="0" smtClean="0">
                <a:solidFill>
                  <a:srgbClr val="00B050"/>
                </a:solidFill>
              </a:rPr>
              <a:t>iii- </a:t>
            </a:r>
            <a:r>
              <a:rPr lang="de-CH" sz="3700" dirty="0" err="1">
                <a:solidFill>
                  <a:srgbClr val="00B050"/>
                </a:solidFill>
              </a:rPr>
              <a:t>hospital</a:t>
            </a:r>
            <a:r>
              <a:rPr lang="de-CH" sz="3700" dirty="0">
                <a:solidFill>
                  <a:srgbClr val="00B050"/>
                </a:solidFill>
              </a:rPr>
              <a:t>, </a:t>
            </a:r>
            <a:r>
              <a:rPr lang="de-CH" sz="3700" dirty="0" smtClean="0">
                <a:solidFill>
                  <a:srgbClr val="00B050"/>
                </a:solidFill>
              </a:rPr>
              <a:t>iv- </a:t>
            </a:r>
            <a:r>
              <a:rPr lang="de-CH" sz="3700" dirty="0" err="1" smtClean="0">
                <a:solidFill>
                  <a:srgbClr val="00B050"/>
                </a:solidFill>
              </a:rPr>
              <a:t>another</a:t>
            </a:r>
            <a:r>
              <a:rPr lang="de-CH" sz="3700" dirty="0" smtClean="0">
                <a:solidFill>
                  <a:srgbClr val="00B050"/>
                </a:solidFill>
              </a:rPr>
              <a:t> </a:t>
            </a:r>
            <a:r>
              <a:rPr lang="de-CH" sz="3700" dirty="0" err="1" smtClean="0">
                <a:solidFill>
                  <a:srgbClr val="00B050"/>
                </a:solidFill>
              </a:rPr>
              <a:t>place</a:t>
            </a:r>
            <a:endParaRPr lang="de-CH" sz="3700" dirty="0" smtClean="0"/>
          </a:p>
          <a:p>
            <a:pPr lvl="0"/>
            <a:r>
              <a:rPr lang="de-CH" sz="3700" dirty="0" err="1" smtClean="0"/>
              <a:t>If</a:t>
            </a:r>
            <a:r>
              <a:rPr lang="de-CH" sz="3700" dirty="0" smtClean="0"/>
              <a:t> </a:t>
            </a:r>
            <a:r>
              <a:rPr lang="de-CH" sz="3700" dirty="0" err="1" smtClean="0"/>
              <a:t>contact</a:t>
            </a:r>
            <a:r>
              <a:rPr lang="de-CH" sz="3700" dirty="0" smtClean="0"/>
              <a:t> </a:t>
            </a:r>
            <a:r>
              <a:rPr lang="de-CH" sz="3700" dirty="0" err="1" smtClean="0"/>
              <a:t>cannot</a:t>
            </a:r>
            <a:r>
              <a:rPr lang="de-CH" sz="3700" dirty="0" smtClean="0"/>
              <a:t> </a:t>
            </a:r>
            <a:r>
              <a:rPr lang="de-CH" sz="3700" dirty="0" err="1" smtClean="0"/>
              <a:t>be</a:t>
            </a:r>
            <a:r>
              <a:rPr lang="de-CH" sz="3700" dirty="0" smtClean="0"/>
              <a:t> </a:t>
            </a:r>
            <a:r>
              <a:rPr lang="de-CH" sz="3700" dirty="0" err="1" smtClean="0"/>
              <a:t>reached</a:t>
            </a:r>
            <a:r>
              <a:rPr lang="de-CH" sz="3700" dirty="0" smtClean="0"/>
              <a:t>, follow </a:t>
            </a:r>
            <a:r>
              <a:rPr lang="de-CH" sz="3700" dirty="0" err="1" smtClean="0"/>
              <a:t>up</a:t>
            </a:r>
            <a:r>
              <a:rPr lang="de-CH" sz="3700" dirty="0" smtClean="0"/>
              <a:t> </a:t>
            </a:r>
            <a:r>
              <a:rPr lang="de-CH" sz="3700" dirty="0" smtClean="0">
                <a:solidFill>
                  <a:srgbClr val="00B0F0"/>
                </a:solidFill>
              </a:rPr>
              <a:t>__ </a:t>
            </a:r>
            <a:r>
              <a:rPr lang="de-CH" sz="3700" dirty="0" err="1" smtClean="0">
                <a:solidFill>
                  <a:srgbClr val="00B0F0"/>
                </a:solidFill>
              </a:rPr>
              <a:t>times</a:t>
            </a:r>
            <a:endParaRPr lang="de-CH" sz="3700" dirty="0" smtClean="0">
              <a:solidFill>
                <a:srgbClr val="00B0F0"/>
              </a:solidFill>
            </a:endParaRPr>
          </a:p>
          <a:p>
            <a:r>
              <a:rPr lang="de-CH" sz="3700" dirty="0" err="1" smtClean="0"/>
              <a:t>Allocate</a:t>
            </a:r>
            <a:r>
              <a:rPr lang="de-CH" sz="3700" dirty="0" smtClean="0"/>
              <a:t> a </a:t>
            </a:r>
            <a:r>
              <a:rPr lang="de-CH" sz="3700" dirty="0" err="1" smtClean="0"/>
              <a:t>unique</a:t>
            </a:r>
            <a:r>
              <a:rPr lang="de-CH" sz="3700" dirty="0" smtClean="0"/>
              <a:t> </a:t>
            </a:r>
            <a:r>
              <a:rPr lang="de-CH" sz="3700" dirty="0" err="1" smtClean="0"/>
              <a:t>contact</a:t>
            </a:r>
            <a:r>
              <a:rPr lang="de-CH" sz="3700" dirty="0" smtClean="0"/>
              <a:t> ID </a:t>
            </a:r>
            <a:r>
              <a:rPr lang="de-CH" sz="3700" dirty="0" err="1" smtClean="0"/>
              <a:t>incorporating</a:t>
            </a:r>
            <a:r>
              <a:rPr lang="de-CH" sz="3700" dirty="0" smtClean="0"/>
              <a:t> </a:t>
            </a:r>
            <a:r>
              <a:rPr lang="de-CH" sz="3700" dirty="0" err="1" smtClean="0"/>
              <a:t>the</a:t>
            </a:r>
            <a:r>
              <a:rPr lang="de-CH" sz="3700" dirty="0" smtClean="0"/>
              <a:t> </a:t>
            </a:r>
            <a:r>
              <a:rPr lang="de-CH" sz="3700" dirty="0" err="1" smtClean="0"/>
              <a:t>index</a:t>
            </a:r>
            <a:r>
              <a:rPr lang="de-CH" sz="3700" dirty="0" smtClean="0"/>
              <a:t> </a:t>
            </a:r>
            <a:r>
              <a:rPr lang="de-CH" sz="3700" dirty="0" err="1" smtClean="0"/>
              <a:t>case</a:t>
            </a:r>
            <a:r>
              <a:rPr lang="de-CH" sz="3700" dirty="0" smtClean="0"/>
              <a:t> ID </a:t>
            </a:r>
            <a:r>
              <a:rPr lang="de-CH" sz="3700" dirty="0" err="1" smtClean="0"/>
              <a:t>of</a:t>
            </a:r>
            <a:r>
              <a:rPr lang="de-CH" sz="3700" dirty="0" smtClean="0"/>
              <a:t> </a:t>
            </a:r>
            <a:r>
              <a:rPr lang="de-CH" sz="3700" dirty="0" err="1" smtClean="0"/>
              <a:t>the</a:t>
            </a:r>
            <a:r>
              <a:rPr lang="de-CH" sz="3700" dirty="0" smtClean="0"/>
              <a:t> national </a:t>
            </a:r>
            <a:r>
              <a:rPr lang="de-CH" sz="3700" dirty="0" err="1" smtClean="0"/>
              <a:t>leprosy</a:t>
            </a:r>
            <a:r>
              <a:rPr lang="de-CH" sz="3700" dirty="0" smtClean="0"/>
              <a:t> </a:t>
            </a:r>
            <a:r>
              <a:rPr lang="de-CH" sz="3700" dirty="0" err="1" smtClean="0"/>
              <a:t>register</a:t>
            </a:r>
            <a:endParaRPr lang="de-CH" sz="3700" dirty="0" smtClean="0"/>
          </a:p>
          <a:p>
            <a:pPr lvl="0"/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891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Contact</a:t>
            </a:r>
            <a:r>
              <a:rPr lang="de-CH" dirty="0" smtClean="0"/>
              <a:t> </a:t>
            </a:r>
            <a:r>
              <a:rPr lang="de-CH" dirty="0" err="1" smtClean="0"/>
              <a:t>screening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>
            <a:noAutofit/>
          </a:bodyPr>
          <a:lstStyle/>
          <a:p>
            <a:r>
              <a:rPr lang="de-CH" sz="2000" dirty="0" smtClean="0">
                <a:solidFill>
                  <a:srgbClr val="00B050"/>
                </a:solidFill>
              </a:rPr>
              <a:t>i-nurse, ii-</a:t>
            </a:r>
            <a:r>
              <a:rPr lang="de-CH" sz="2000" dirty="0" err="1" smtClean="0">
                <a:solidFill>
                  <a:srgbClr val="00B050"/>
                </a:solidFill>
              </a:rPr>
              <a:t>leprosy</a:t>
            </a:r>
            <a:r>
              <a:rPr lang="de-CH" sz="2000" dirty="0" smtClean="0">
                <a:solidFill>
                  <a:srgbClr val="00B050"/>
                </a:solidFill>
              </a:rPr>
              <a:t> expert, </a:t>
            </a:r>
            <a:r>
              <a:rPr lang="de-CH" sz="2000" dirty="0">
                <a:solidFill>
                  <a:srgbClr val="00B050"/>
                </a:solidFill>
              </a:rPr>
              <a:t>iii- </a:t>
            </a:r>
            <a:r>
              <a:rPr lang="de-CH" sz="2000" dirty="0" err="1">
                <a:solidFill>
                  <a:srgbClr val="00B050"/>
                </a:solidFill>
              </a:rPr>
              <a:t>health</a:t>
            </a:r>
            <a:r>
              <a:rPr lang="de-CH" sz="2000" dirty="0">
                <a:solidFill>
                  <a:srgbClr val="00B050"/>
                </a:solidFill>
              </a:rPr>
              <a:t> </a:t>
            </a:r>
            <a:r>
              <a:rPr lang="de-CH" sz="2000" dirty="0" err="1">
                <a:solidFill>
                  <a:srgbClr val="00B050"/>
                </a:solidFill>
              </a:rPr>
              <a:t>worker</a:t>
            </a:r>
            <a:r>
              <a:rPr lang="de-CH" sz="2000" dirty="0">
                <a:solidFill>
                  <a:srgbClr val="00B050"/>
                </a:solidFill>
              </a:rPr>
              <a:t>/PHC </a:t>
            </a:r>
            <a:r>
              <a:rPr lang="de-CH" sz="2000" dirty="0" err="1" smtClean="0">
                <a:solidFill>
                  <a:srgbClr val="00B050"/>
                </a:solidFill>
              </a:rPr>
              <a:t>worker</a:t>
            </a:r>
            <a:r>
              <a:rPr lang="de-CH" sz="2000" dirty="0" smtClean="0">
                <a:solidFill>
                  <a:srgbClr val="00B050"/>
                </a:solidFill>
              </a:rPr>
              <a:t>, iv-</a:t>
            </a:r>
            <a:r>
              <a:rPr lang="de-CH" sz="2000" dirty="0" err="1" smtClean="0">
                <a:solidFill>
                  <a:srgbClr val="00B050"/>
                </a:solidFill>
              </a:rPr>
              <a:t>contact</a:t>
            </a:r>
            <a:r>
              <a:rPr lang="de-CH" sz="2000" dirty="0" smtClean="0">
                <a:solidFill>
                  <a:srgbClr val="00B050"/>
                </a:solidFill>
              </a:rPr>
              <a:t> </a:t>
            </a:r>
            <a:r>
              <a:rPr lang="de-CH" sz="2000" dirty="0" err="1" smtClean="0">
                <a:solidFill>
                  <a:srgbClr val="00B050"/>
                </a:solidFill>
              </a:rPr>
              <a:t>tracer</a:t>
            </a:r>
            <a:r>
              <a:rPr lang="de-CH" sz="2000" dirty="0" smtClean="0">
                <a:solidFill>
                  <a:srgbClr val="00B050"/>
                </a:solidFill>
              </a:rPr>
              <a:t>, v- </a:t>
            </a:r>
            <a:r>
              <a:rPr lang="de-CH" sz="2000" dirty="0" err="1" smtClean="0">
                <a:solidFill>
                  <a:srgbClr val="00B050"/>
                </a:solidFill>
              </a:rPr>
              <a:t>para</a:t>
            </a:r>
            <a:r>
              <a:rPr lang="de-CH" sz="2000" dirty="0" smtClean="0">
                <a:solidFill>
                  <a:srgbClr val="00B050"/>
                </a:solidFill>
              </a:rPr>
              <a:t> </a:t>
            </a:r>
            <a:r>
              <a:rPr lang="de-CH" sz="2000" dirty="0" err="1" smtClean="0">
                <a:solidFill>
                  <a:srgbClr val="00B050"/>
                </a:solidFill>
              </a:rPr>
              <a:t>medical</a:t>
            </a:r>
            <a:r>
              <a:rPr lang="de-CH" sz="2000" dirty="0" smtClean="0">
                <a:solidFill>
                  <a:srgbClr val="00B050"/>
                </a:solidFill>
              </a:rPr>
              <a:t> </a:t>
            </a:r>
            <a:r>
              <a:rPr lang="de-CH" sz="2000" dirty="0" err="1" smtClean="0">
                <a:solidFill>
                  <a:srgbClr val="00B050"/>
                </a:solidFill>
              </a:rPr>
              <a:t>worker</a:t>
            </a:r>
            <a:r>
              <a:rPr lang="de-CH" sz="2000" dirty="0" smtClean="0">
                <a:solidFill>
                  <a:srgbClr val="00B050"/>
                </a:solidFill>
              </a:rPr>
              <a:t>, vi-</a:t>
            </a:r>
            <a:r>
              <a:rPr lang="de-CH" sz="2000" dirty="0" err="1" smtClean="0">
                <a:solidFill>
                  <a:srgbClr val="00B050"/>
                </a:solidFill>
              </a:rPr>
              <a:t>midwife</a:t>
            </a:r>
            <a:r>
              <a:rPr lang="de-CH" sz="2000" dirty="0" smtClean="0">
                <a:solidFill>
                  <a:srgbClr val="00B050"/>
                </a:solidFill>
              </a:rPr>
              <a:t>, vii-junior </a:t>
            </a:r>
            <a:r>
              <a:rPr lang="de-CH" sz="2000" dirty="0" err="1" smtClean="0">
                <a:solidFill>
                  <a:srgbClr val="00B050"/>
                </a:solidFill>
              </a:rPr>
              <a:t>leprosy</a:t>
            </a:r>
            <a:r>
              <a:rPr lang="de-CH" sz="2000" dirty="0" smtClean="0">
                <a:solidFill>
                  <a:srgbClr val="00B050"/>
                </a:solidFill>
              </a:rPr>
              <a:t> </a:t>
            </a:r>
            <a:r>
              <a:rPr lang="de-CH" sz="2000" dirty="0" err="1" smtClean="0">
                <a:solidFill>
                  <a:srgbClr val="00B050"/>
                </a:solidFill>
              </a:rPr>
              <a:t>worker</a:t>
            </a:r>
            <a:r>
              <a:rPr lang="de-CH" sz="2000" dirty="0" smtClean="0">
                <a:solidFill>
                  <a:srgbClr val="00B050"/>
                </a:solidFill>
              </a:rPr>
              <a:t>, ix-</a:t>
            </a:r>
            <a:r>
              <a:rPr lang="de-CH" sz="2000" dirty="0" err="1" smtClean="0">
                <a:solidFill>
                  <a:srgbClr val="00B050"/>
                </a:solidFill>
              </a:rPr>
              <a:t>leprosy</a:t>
            </a:r>
            <a:r>
              <a:rPr lang="de-CH" sz="2000" dirty="0" smtClean="0">
                <a:solidFill>
                  <a:srgbClr val="00B050"/>
                </a:solidFill>
              </a:rPr>
              <a:t> </a:t>
            </a:r>
            <a:r>
              <a:rPr lang="de-CH" sz="2000" dirty="0" err="1" smtClean="0">
                <a:solidFill>
                  <a:srgbClr val="00B050"/>
                </a:solidFill>
              </a:rPr>
              <a:t>inspector</a:t>
            </a:r>
            <a:r>
              <a:rPr lang="de-CH" sz="2000" dirty="0" smtClean="0">
                <a:solidFill>
                  <a:srgbClr val="00B050"/>
                </a:solidFill>
              </a:rPr>
              <a:t>, x-MOH, xi-</a:t>
            </a:r>
            <a:r>
              <a:rPr lang="de-CH" sz="2000" dirty="0" err="1" smtClean="0">
                <a:solidFill>
                  <a:srgbClr val="00B050"/>
                </a:solidFill>
              </a:rPr>
              <a:t>other</a:t>
            </a:r>
            <a:r>
              <a:rPr lang="de-CH" sz="2000" dirty="0" smtClean="0"/>
              <a:t> </a:t>
            </a:r>
            <a:r>
              <a:rPr lang="de-CH" sz="2000" dirty="0" err="1" smtClean="0"/>
              <a:t>screens</a:t>
            </a:r>
            <a:r>
              <a:rPr lang="de-CH" sz="2000" dirty="0" smtClean="0"/>
              <a:t> </a:t>
            </a:r>
            <a:r>
              <a:rPr lang="de-CH" sz="2000" dirty="0" err="1" smtClean="0"/>
              <a:t>entire</a:t>
            </a:r>
            <a:r>
              <a:rPr lang="de-CH" sz="2000" dirty="0" smtClean="0"/>
              <a:t> </a:t>
            </a:r>
            <a:r>
              <a:rPr lang="de-CH" sz="2000" dirty="0" err="1" smtClean="0"/>
              <a:t>body</a:t>
            </a:r>
            <a:r>
              <a:rPr lang="de-CH" sz="2000" dirty="0" smtClean="0"/>
              <a:t> in a </a:t>
            </a:r>
            <a:r>
              <a:rPr lang="de-CH" sz="2000" dirty="0" err="1" smtClean="0"/>
              <a:t>bright</a:t>
            </a:r>
            <a:r>
              <a:rPr lang="de-CH" sz="2000" dirty="0"/>
              <a:t> </a:t>
            </a:r>
            <a:r>
              <a:rPr lang="de-CH" sz="2000" dirty="0" err="1" smtClean="0"/>
              <a:t>place</a:t>
            </a:r>
            <a:r>
              <a:rPr lang="de-CH" sz="2000" dirty="0" smtClean="0"/>
              <a:t> (</a:t>
            </a:r>
            <a:r>
              <a:rPr lang="de-CH" sz="2000" dirty="0" err="1" smtClean="0"/>
              <a:t>assure</a:t>
            </a:r>
            <a:r>
              <a:rPr lang="de-CH" sz="2000" dirty="0" smtClean="0"/>
              <a:t> </a:t>
            </a:r>
            <a:r>
              <a:rPr lang="de-CH" sz="2000" dirty="0" err="1" smtClean="0"/>
              <a:t>privacy</a:t>
            </a:r>
            <a:r>
              <a:rPr lang="de-CH" sz="2000" dirty="0" smtClean="0"/>
              <a:t>, same </a:t>
            </a:r>
            <a:r>
              <a:rPr lang="de-CH" sz="2000" dirty="0" err="1" smtClean="0"/>
              <a:t>gender</a:t>
            </a:r>
            <a:r>
              <a:rPr lang="de-CH" sz="2000" dirty="0" smtClean="0"/>
              <a:t> </a:t>
            </a:r>
            <a:r>
              <a:rPr lang="de-CH" sz="2000" dirty="0" err="1" smtClean="0"/>
              <a:t>as</a:t>
            </a:r>
            <a:r>
              <a:rPr lang="de-CH" sz="2000" dirty="0" smtClean="0"/>
              <a:t> </a:t>
            </a:r>
            <a:r>
              <a:rPr lang="de-CH" sz="2000" dirty="0" err="1" smtClean="0"/>
              <a:t>contact</a:t>
            </a:r>
            <a:r>
              <a:rPr lang="de-CH" sz="2000" dirty="0" smtClean="0"/>
              <a:t>), </a:t>
            </a:r>
            <a:r>
              <a:rPr lang="de-CH" sz="2000" dirty="0" err="1" smtClean="0"/>
              <a:t>test</a:t>
            </a:r>
            <a:r>
              <a:rPr lang="de-CH" sz="2000" dirty="0" smtClean="0"/>
              <a:t> </a:t>
            </a:r>
            <a:r>
              <a:rPr lang="de-CH" sz="2000" dirty="0" err="1" smtClean="0"/>
              <a:t>feeling</a:t>
            </a:r>
            <a:r>
              <a:rPr lang="de-CH" sz="2000" dirty="0" smtClean="0"/>
              <a:t> </a:t>
            </a:r>
            <a:r>
              <a:rPr lang="de-CH" sz="2000" dirty="0" err="1" smtClean="0"/>
              <a:t>of</a:t>
            </a:r>
            <a:r>
              <a:rPr lang="de-CH" sz="2000" dirty="0" smtClean="0"/>
              <a:t> </a:t>
            </a:r>
            <a:r>
              <a:rPr lang="de-CH" sz="2000" dirty="0" err="1" smtClean="0"/>
              <a:t>skin</a:t>
            </a:r>
            <a:r>
              <a:rPr lang="de-CH" sz="2000" dirty="0" smtClean="0"/>
              <a:t> </a:t>
            </a:r>
            <a:r>
              <a:rPr lang="de-CH" sz="2000" dirty="0" err="1" smtClean="0"/>
              <a:t>patches</a:t>
            </a:r>
            <a:endParaRPr lang="de-CH" sz="2000" dirty="0" smtClean="0"/>
          </a:p>
          <a:p>
            <a:r>
              <a:rPr lang="de-CH" sz="2000" dirty="0" err="1" smtClean="0"/>
              <a:t>Suspected</a:t>
            </a:r>
            <a:r>
              <a:rPr lang="de-CH" sz="2000" dirty="0" smtClean="0"/>
              <a:t> </a:t>
            </a:r>
            <a:r>
              <a:rPr lang="de-CH" sz="2000" dirty="0" err="1" smtClean="0"/>
              <a:t>new</a:t>
            </a:r>
            <a:r>
              <a:rPr lang="de-CH" sz="2000" dirty="0" smtClean="0"/>
              <a:t> </a:t>
            </a:r>
            <a:r>
              <a:rPr lang="de-CH" sz="2000" dirty="0" err="1" smtClean="0"/>
              <a:t>leprosy</a:t>
            </a:r>
            <a:r>
              <a:rPr lang="de-CH" sz="2000" dirty="0" smtClean="0"/>
              <a:t> </a:t>
            </a:r>
            <a:r>
              <a:rPr lang="de-CH" sz="2000" dirty="0" err="1" smtClean="0"/>
              <a:t>and</a:t>
            </a:r>
            <a:r>
              <a:rPr lang="de-CH" sz="2000" dirty="0" smtClean="0"/>
              <a:t> TB  </a:t>
            </a:r>
            <a:r>
              <a:rPr lang="de-CH" sz="2000" dirty="0" err="1" smtClean="0"/>
              <a:t>cases</a:t>
            </a:r>
            <a:r>
              <a:rPr lang="de-CH" sz="2000" dirty="0" smtClean="0"/>
              <a:t> </a:t>
            </a:r>
            <a:r>
              <a:rPr lang="de-CH" sz="2000" dirty="0" err="1" smtClean="0"/>
              <a:t>are</a:t>
            </a:r>
            <a:r>
              <a:rPr lang="de-CH" sz="2000" dirty="0" smtClean="0"/>
              <a:t> </a:t>
            </a:r>
            <a:r>
              <a:rPr lang="de-CH" sz="2000" dirty="0" err="1" smtClean="0"/>
              <a:t>referred</a:t>
            </a:r>
            <a:r>
              <a:rPr lang="de-CH" sz="2000" dirty="0" smtClean="0"/>
              <a:t> </a:t>
            </a:r>
            <a:r>
              <a:rPr lang="de-CH" sz="2000" dirty="0" err="1" smtClean="0"/>
              <a:t>to</a:t>
            </a:r>
            <a:r>
              <a:rPr lang="de-CH" sz="2000" dirty="0" smtClean="0"/>
              <a:t> i-</a:t>
            </a:r>
            <a:r>
              <a:rPr lang="de-CH" sz="2000" dirty="0" err="1" smtClean="0"/>
              <a:t>clinic</a:t>
            </a:r>
            <a:r>
              <a:rPr lang="de-CH" sz="2000" dirty="0" smtClean="0"/>
              <a:t>, </a:t>
            </a:r>
            <a:r>
              <a:rPr lang="de-CH" sz="2000" dirty="0" smtClean="0">
                <a:solidFill>
                  <a:srgbClr val="00B050"/>
                </a:solidFill>
              </a:rPr>
              <a:t>ii-hospital, iii-</a:t>
            </a:r>
            <a:r>
              <a:rPr lang="de-CH" sz="2000" dirty="0" err="1" smtClean="0">
                <a:solidFill>
                  <a:srgbClr val="00B050"/>
                </a:solidFill>
              </a:rPr>
              <a:t>health</a:t>
            </a:r>
            <a:r>
              <a:rPr lang="de-CH" sz="2000" dirty="0" smtClean="0">
                <a:solidFill>
                  <a:srgbClr val="00B050"/>
                </a:solidFill>
              </a:rPr>
              <a:t> </a:t>
            </a:r>
            <a:r>
              <a:rPr lang="de-CH" sz="2000" dirty="0" err="1" smtClean="0">
                <a:solidFill>
                  <a:srgbClr val="00B050"/>
                </a:solidFill>
              </a:rPr>
              <a:t>center</a:t>
            </a:r>
            <a:r>
              <a:rPr lang="de-CH" sz="2000" dirty="0" smtClean="0">
                <a:solidFill>
                  <a:srgbClr val="00B050"/>
                </a:solidFill>
              </a:rPr>
              <a:t>, iv-</a:t>
            </a:r>
            <a:r>
              <a:rPr lang="de-CH" sz="2000" dirty="0" err="1" smtClean="0">
                <a:solidFill>
                  <a:srgbClr val="00B050"/>
                </a:solidFill>
              </a:rPr>
              <a:t>leprosy</a:t>
            </a:r>
            <a:r>
              <a:rPr lang="de-CH" sz="2000" dirty="0" smtClean="0">
                <a:solidFill>
                  <a:srgbClr val="00B050"/>
                </a:solidFill>
              </a:rPr>
              <a:t> expert, v-</a:t>
            </a:r>
            <a:r>
              <a:rPr lang="de-CH" sz="2000" dirty="0" err="1" smtClean="0">
                <a:solidFill>
                  <a:srgbClr val="00B050"/>
                </a:solidFill>
              </a:rPr>
              <a:t>dermatologist</a:t>
            </a:r>
            <a:r>
              <a:rPr lang="de-CH" sz="2000" dirty="0" smtClean="0">
                <a:solidFill>
                  <a:srgbClr val="00B050"/>
                </a:solidFill>
              </a:rPr>
              <a:t>, vi-</a:t>
            </a:r>
            <a:r>
              <a:rPr lang="de-CH" sz="2000" dirty="0" err="1" smtClean="0">
                <a:solidFill>
                  <a:srgbClr val="00B050"/>
                </a:solidFill>
              </a:rPr>
              <a:t>clinician</a:t>
            </a:r>
            <a:r>
              <a:rPr lang="de-CH" sz="2000" dirty="0" smtClean="0">
                <a:solidFill>
                  <a:srgbClr val="00B050"/>
                </a:solidFill>
              </a:rPr>
              <a:t>, vii-</a:t>
            </a:r>
            <a:r>
              <a:rPr lang="de-CH" sz="2000" dirty="0" err="1" smtClean="0">
                <a:solidFill>
                  <a:srgbClr val="00B050"/>
                </a:solidFill>
              </a:rPr>
              <a:t>other</a:t>
            </a:r>
            <a:r>
              <a:rPr lang="de-CH" sz="2000" dirty="0" smtClean="0"/>
              <a:t> </a:t>
            </a:r>
            <a:r>
              <a:rPr lang="de-CH" sz="2000" dirty="0" err="1" smtClean="0"/>
              <a:t>for</a:t>
            </a:r>
            <a:r>
              <a:rPr lang="de-CH" sz="2000" dirty="0" smtClean="0"/>
              <a:t> final </a:t>
            </a:r>
            <a:r>
              <a:rPr lang="de-CH" sz="2000" dirty="0" err="1" smtClean="0"/>
              <a:t>diagnosis</a:t>
            </a:r>
            <a:r>
              <a:rPr lang="de-CH" sz="2000" dirty="0" smtClean="0"/>
              <a:t>, </a:t>
            </a:r>
            <a:r>
              <a:rPr lang="de-CH" sz="2000" dirty="0" err="1" smtClean="0"/>
              <a:t>fill</a:t>
            </a:r>
            <a:r>
              <a:rPr lang="de-CH" sz="2000" dirty="0" smtClean="0"/>
              <a:t> </a:t>
            </a:r>
            <a:r>
              <a:rPr lang="de-CH" sz="2000" dirty="0" err="1" smtClean="0"/>
              <a:t>referral</a:t>
            </a:r>
            <a:r>
              <a:rPr lang="de-CH" sz="2000" dirty="0" smtClean="0"/>
              <a:t> form/</a:t>
            </a:r>
            <a:r>
              <a:rPr lang="de-CH" sz="2000" dirty="0" err="1" smtClean="0"/>
              <a:t>register</a:t>
            </a:r>
            <a:r>
              <a:rPr lang="de-CH" sz="2000" dirty="0" smtClean="0"/>
              <a:t> </a:t>
            </a:r>
            <a:r>
              <a:rPr lang="de-CH" sz="2000" dirty="0" smtClean="0">
                <a:solidFill>
                  <a:srgbClr val="7030A0"/>
                </a:solidFill>
              </a:rPr>
              <a:t>(</a:t>
            </a:r>
            <a:r>
              <a:rPr lang="de-CH" sz="2000" dirty="0" err="1" smtClean="0">
                <a:solidFill>
                  <a:srgbClr val="7030A0"/>
                </a:solidFill>
              </a:rPr>
              <a:t>if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confirmation</a:t>
            </a:r>
            <a:r>
              <a:rPr lang="de-CH" sz="2000" dirty="0" smtClean="0">
                <a:solidFill>
                  <a:srgbClr val="7030A0"/>
                </a:solidFill>
              </a:rPr>
              <a:t> not </a:t>
            </a:r>
            <a:r>
              <a:rPr lang="de-CH" sz="2000" dirty="0" err="1" smtClean="0">
                <a:solidFill>
                  <a:srgbClr val="7030A0"/>
                </a:solidFill>
              </a:rPr>
              <a:t>done</a:t>
            </a:r>
            <a:r>
              <a:rPr lang="de-CH" sz="2000" dirty="0" smtClean="0">
                <a:solidFill>
                  <a:srgbClr val="7030A0"/>
                </a:solidFill>
              </a:rPr>
              <a:t> on </a:t>
            </a:r>
            <a:r>
              <a:rPr lang="de-CH" sz="2000" dirty="0" err="1" smtClean="0">
                <a:solidFill>
                  <a:srgbClr val="7030A0"/>
                </a:solidFill>
              </a:rPr>
              <a:t>site</a:t>
            </a:r>
            <a:r>
              <a:rPr lang="de-CH" sz="2000" dirty="0" smtClean="0">
                <a:solidFill>
                  <a:srgbClr val="7030A0"/>
                </a:solidFill>
              </a:rPr>
              <a:t>)</a:t>
            </a:r>
          </a:p>
          <a:p>
            <a:r>
              <a:rPr lang="de-CH" sz="2000" dirty="0" smtClean="0">
                <a:solidFill>
                  <a:srgbClr val="00B050"/>
                </a:solidFill>
              </a:rPr>
              <a:t>i-</a:t>
            </a:r>
            <a:r>
              <a:rPr lang="de-CH" sz="2000" dirty="0" err="1" smtClean="0">
                <a:solidFill>
                  <a:srgbClr val="00B050"/>
                </a:solidFill>
              </a:rPr>
              <a:t>contact</a:t>
            </a:r>
            <a:r>
              <a:rPr lang="de-CH" sz="2000" dirty="0" smtClean="0">
                <a:solidFill>
                  <a:srgbClr val="00B050"/>
                </a:solidFill>
              </a:rPr>
              <a:t> </a:t>
            </a:r>
            <a:r>
              <a:rPr lang="de-CH" sz="2000" dirty="0" err="1" smtClean="0">
                <a:solidFill>
                  <a:srgbClr val="00B050"/>
                </a:solidFill>
              </a:rPr>
              <a:t>tracer</a:t>
            </a:r>
            <a:r>
              <a:rPr lang="de-CH" sz="2000" dirty="0" smtClean="0">
                <a:solidFill>
                  <a:srgbClr val="00B050"/>
                </a:solidFill>
              </a:rPr>
              <a:t>, ii- </a:t>
            </a:r>
            <a:r>
              <a:rPr lang="de-CH" sz="2000" dirty="0" err="1" smtClean="0">
                <a:solidFill>
                  <a:srgbClr val="00B050"/>
                </a:solidFill>
              </a:rPr>
              <a:t>contact</a:t>
            </a:r>
            <a:r>
              <a:rPr lang="de-CH" sz="2000" dirty="0" smtClean="0">
                <a:solidFill>
                  <a:srgbClr val="00B050"/>
                </a:solidFill>
              </a:rPr>
              <a:t> </a:t>
            </a:r>
            <a:r>
              <a:rPr lang="de-CH" sz="2000" dirty="0" err="1" smtClean="0">
                <a:solidFill>
                  <a:srgbClr val="00B050"/>
                </a:solidFill>
              </a:rPr>
              <a:t>screener</a:t>
            </a:r>
            <a:r>
              <a:rPr lang="de-CH" sz="2000" dirty="0" smtClean="0">
                <a:solidFill>
                  <a:srgbClr val="00B050"/>
                </a:solidFill>
              </a:rPr>
              <a:t>, iii-</a:t>
            </a:r>
            <a:r>
              <a:rPr lang="de-CH" sz="2000" dirty="0" err="1" smtClean="0">
                <a:solidFill>
                  <a:srgbClr val="00B050"/>
                </a:solidFill>
              </a:rPr>
              <a:t>other</a:t>
            </a:r>
            <a:r>
              <a:rPr lang="de-CH" sz="2000" dirty="0" smtClean="0">
                <a:solidFill>
                  <a:srgbClr val="00B050"/>
                </a:solidFill>
              </a:rPr>
              <a:t> </a:t>
            </a:r>
            <a:r>
              <a:rPr lang="de-CH" sz="2000" dirty="0" err="1" smtClean="0"/>
              <a:t>follows-up</a:t>
            </a:r>
            <a:r>
              <a:rPr lang="de-CH" sz="2000" dirty="0" smtClean="0"/>
              <a:t> final </a:t>
            </a:r>
            <a:r>
              <a:rPr lang="de-CH" sz="2000" dirty="0" err="1" smtClean="0"/>
              <a:t>diagnosis</a:t>
            </a:r>
            <a:r>
              <a:rPr lang="de-CH" sz="2000" dirty="0" smtClean="0"/>
              <a:t> </a:t>
            </a:r>
            <a:r>
              <a:rPr lang="de-CH" sz="2000" dirty="0" err="1" smtClean="0"/>
              <a:t>of</a:t>
            </a:r>
            <a:r>
              <a:rPr lang="de-CH" sz="2000" dirty="0" smtClean="0"/>
              <a:t> </a:t>
            </a:r>
            <a:r>
              <a:rPr lang="de-CH" sz="2000" dirty="0" err="1" smtClean="0"/>
              <a:t>referred</a:t>
            </a:r>
            <a:r>
              <a:rPr lang="de-CH" sz="2000" dirty="0" smtClean="0"/>
              <a:t> </a:t>
            </a:r>
            <a:r>
              <a:rPr lang="de-CH" sz="2000" dirty="0" err="1" smtClean="0"/>
              <a:t>contacts</a:t>
            </a:r>
            <a:r>
              <a:rPr lang="de-CH" sz="2000" dirty="0" smtClean="0"/>
              <a:t>. </a:t>
            </a:r>
            <a:r>
              <a:rPr lang="de-CH" sz="2000" dirty="0" err="1" smtClean="0">
                <a:solidFill>
                  <a:srgbClr val="7030A0"/>
                </a:solidFill>
              </a:rPr>
              <a:t>If</a:t>
            </a:r>
            <a:r>
              <a:rPr lang="de-CH" sz="2000" dirty="0" smtClean="0">
                <a:solidFill>
                  <a:srgbClr val="7030A0"/>
                </a:solidFill>
              </a:rPr>
              <a:t> negative, </a:t>
            </a:r>
            <a:r>
              <a:rPr lang="de-CH" sz="2000" dirty="0" err="1" smtClean="0">
                <a:solidFill>
                  <a:srgbClr val="7030A0"/>
                </a:solidFill>
              </a:rPr>
              <a:t>continue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to</a:t>
            </a:r>
            <a:r>
              <a:rPr lang="de-CH" sz="2000" dirty="0" smtClean="0">
                <a:solidFill>
                  <a:srgbClr val="7030A0"/>
                </a:solidFill>
              </a:rPr>
              <a:t> follow PEP  </a:t>
            </a:r>
            <a:r>
              <a:rPr lang="de-CH" sz="2000" dirty="0" err="1" smtClean="0">
                <a:solidFill>
                  <a:srgbClr val="7030A0"/>
                </a:solidFill>
              </a:rPr>
              <a:t>activity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flow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for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contacts</a:t>
            </a:r>
            <a:r>
              <a:rPr lang="de-CH" sz="2000" dirty="0" smtClean="0">
                <a:solidFill>
                  <a:srgbClr val="7030A0"/>
                </a:solidFill>
              </a:rPr>
              <a:t>; </a:t>
            </a:r>
            <a:r>
              <a:rPr lang="de-CH" sz="2000" dirty="0" err="1" smtClean="0">
                <a:solidFill>
                  <a:srgbClr val="7030A0"/>
                </a:solidFill>
              </a:rPr>
              <a:t>if</a:t>
            </a:r>
            <a:r>
              <a:rPr lang="de-CH" sz="2000" dirty="0" smtClean="0">
                <a:solidFill>
                  <a:srgbClr val="7030A0"/>
                </a:solidFill>
              </a:rPr>
              <a:t> positive, </a:t>
            </a:r>
            <a:r>
              <a:rPr lang="de-CH" sz="2000" dirty="0" err="1" smtClean="0">
                <a:solidFill>
                  <a:srgbClr val="7030A0"/>
                </a:solidFill>
              </a:rPr>
              <a:t>include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as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index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case</a:t>
            </a:r>
            <a:r>
              <a:rPr lang="de-CH" sz="2000" dirty="0" smtClean="0">
                <a:solidFill>
                  <a:srgbClr val="7030A0"/>
                </a:solidFill>
              </a:rPr>
              <a:t> 1-6 </a:t>
            </a:r>
            <a:r>
              <a:rPr lang="de-CH" sz="2000" dirty="0" err="1" smtClean="0">
                <a:solidFill>
                  <a:srgbClr val="7030A0"/>
                </a:solidFill>
              </a:rPr>
              <a:t>months</a:t>
            </a:r>
            <a:r>
              <a:rPr lang="de-CH" sz="2000" dirty="0" smtClean="0">
                <a:solidFill>
                  <a:srgbClr val="7030A0"/>
                </a:solidFill>
              </a:rPr>
              <a:t> after MDT </a:t>
            </a:r>
            <a:r>
              <a:rPr lang="de-CH" sz="2000" dirty="0" err="1" smtClean="0">
                <a:solidFill>
                  <a:srgbClr val="7030A0"/>
                </a:solidFill>
              </a:rPr>
              <a:t>start</a:t>
            </a:r>
            <a:r>
              <a:rPr lang="de-CH" sz="2000" dirty="0" smtClean="0">
                <a:solidFill>
                  <a:srgbClr val="7030A0"/>
                </a:solidFill>
              </a:rPr>
              <a:t> (</a:t>
            </a:r>
            <a:r>
              <a:rPr lang="de-CH" sz="2000" dirty="0" err="1" smtClean="0">
                <a:solidFill>
                  <a:srgbClr val="7030A0"/>
                </a:solidFill>
              </a:rPr>
              <a:t>only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if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contact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definition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is</a:t>
            </a:r>
            <a:r>
              <a:rPr lang="de-CH" sz="2000" dirty="0" smtClean="0">
                <a:solidFill>
                  <a:srgbClr val="7030A0"/>
                </a:solidFill>
              </a:rPr>
              <a:t> wider </a:t>
            </a:r>
            <a:r>
              <a:rPr lang="de-CH" sz="2000" dirty="0" err="1" smtClean="0">
                <a:solidFill>
                  <a:srgbClr val="7030A0"/>
                </a:solidFill>
              </a:rPr>
              <a:t>than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household</a:t>
            </a:r>
            <a:r>
              <a:rPr lang="de-CH" sz="2000" dirty="0" smtClean="0">
                <a:solidFill>
                  <a:srgbClr val="7030A0"/>
                </a:solidFill>
              </a:rPr>
              <a:t>); </a:t>
            </a:r>
            <a:r>
              <a:rPr lang="de-CH" sz="2000" dirty="0" err="1" smtClean="0">
                <a:solidFill>
                  <a:srgbClr val="7030A0"/>
                </a:solidFill>
              </a:rPr>
              <a:t>if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confirmation</a:t>
            </a:r>
            <a:r>
              <a:rPr lang="de-CH" sz="2000" dirty="0" smtClean="0">
                <a:solidFill>
                  <a:srgbClr val="7030A0"/>
                </a:solidFill>
              </a:rPr>
              <a:t> not </a:t>
            </a:r>
            <a:r>
              <a:rPr lang="de-CH" sz="2000" dirty="0" err="1" smtClean="0">
                <a:solidFill>
                  <a:srgbClr val="7030A0"/>
                </a:solidFill>
              </a:rPr>
              <a:t>possible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>
                <a:solidFill>
                  <a:srgbClr val="00B050"/>
                </a:solidFill>
              </a:rPr>
              <a:t>i-</a:t>
            </a:r>
            <a:r>
              <a:rPr lang="de-CH" sz="2000" dirty="0" err="1">
                <a:solidFill>
                  <a:srgbClr val="00B050"/>
                </a:solidFill>
              </a:rPr>
              <a:t>contact</a:t>
            </a:r>
            <a:r>
              <a:rPr lang="de-CH" sz="2000" dirty="0">
                <a:solidFill>
                  <a:srgbClr val="00B050"/>
                </a:solidFill>
              </a:rPr>
              <a:t> </a:t>
            </a:r>
            <a:r>
              <a:rPr lang="de-CH" sz="2000" dirty="0" err="1">
                <a:solidFill>
                  <a:srgbClr val="00B050"/>
                </a:solidFill>
              </a:rPr>
              <a:t>tracer</a:t>
            </a:r>
            <a:r>
              <a:rPr lang="de-CH" sz="2000" dirty="0">
                <a:solidFill>
                  <a:srgbClr val="00B050"/>
                </a:solidFill>
              </a:rPr>
              <a:t>, ii- </a:t>
            </a:r>
            <a:r>
              <a:rPr lang="de-CH" sz="2000" dirty="0" err="1">
                <a:solidFill>
                  <a:srgbClr val="00B050"/>
                </a:solidFill>
              </a:rPr>
              <a:t>contact</a:t>
            </a:r>
            <a:r>
              <a:rPr lang="de-CH" sz="2000" dirty="0">
                <a:solidFill>
                  <a:srgbClr val="00B050"/>
                </a:solidFill>
              </a:rPr>
              <a:t> </a:t>
            </a:r>
            <a:r>
              <a:rPr lang="de-CH" sz="2000" dirty="0" err="1" smtClean="0">
                <a:solidFill>
                  <a:srgbClr val="00B050"/>
                </a:solidFill>
              </a:rPr>
              <a:t>screener</a:t>
            </a:r>
            <a:r>
              <a:rPr lang="de-CH" sz="2000" dirty="0" smtClean="0">
                <a:solidFill>
                  <a:srgbClr val="00B050"/>
                </a:solidFill>
              </a:rPr>
              <a:t>, iii-</a:t>
            </a:r>
            <a:r>
              <a:rPr lang="de-CH" sz="2000" dirty="0" err="1" smtClean="0">
                <a:solidFill>
                  <a:srgbClr val="00B050"/>
                </a:solidFill>
              </a:rPr>
              <a:t>other</a:t>
            </a:r>
            <a:r>
              <a:rPr lang="de-CH" sz="2000" dirty="0" smtClean="0">
                <a:solidFill>
                  <a:srgbClr val="FFC00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follows-up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suspected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leprosy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patient</a:t>
            </a:r>
            <a:r>
              <a:rPr lang="de-CH" sz="2000" dirty="0" smtClean="0">
                <a:solidFill>
                  <a:srgbClr val="7030A0"/>
                </a:solidFill>
              </a:rPr>
              <a:t> after </a:t>
            </a:r>
            <a:r>
              <a:rPr lang="de-CH" sz="2000" dirty="0" smtClean="0">
                <a:solidFill>
                  <a:srgbClr val="00B0F0"/>
                </a:solidFill>
              </a:rPr>
              <a:t>__ </a:t>
            </a:r>
            <a:r>
              <a:rPr lang="de-CH" sz="2000" dirty="0" err="1" smtClean="0">
                <a:solidFill>
                  <a:srgbClr val="00B0F0"/>
                </a:solidFill>
              </a:rPr>
              <a:t>weeks</a:t>
            </a:r>
            <a:endParaRPr lang="de-CH" sz="2000" dirty="0" smtClean="0">
              <a:solidFill>
                <a:srgbClr val="00B0F0"/>
              </a:solidFill>
            </a:endParaRPr>
          </a:p>
          <a:p>
            <a:r>
              <a:rPr lang="de-CH" sz="2000" dirty="0" err="1" smtClean="0">
                <a:solidFill>
                  <a:srgbClr val="7030A0"/>
                </a:solidFill>
              </a:rPr>
              <a:t>Additionally</a:t>
            </a:r>
            <a:r>
              <a:rPr lang="de-CH" sz="2000" dirty="0" smtClean="0">
                <a:solidFill>
                  <a:srgbClr val="7030A0"/>
                </a:solidFill>
              </a:rPr>
              <a:t>, </a:t>
            </a:r>
            <a:r>
              <a:rPr lang="de-CH" sz="2000" dirty="0" err="1" smtClean="0">
                <a:solidFill>
                  <a:srgbClr val="7030A0"/>
                </a:solidFill>
              </a:rPr>
              <a:t>pregnant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women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and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children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under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the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age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cutoff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could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be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followed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up</a:t>
            </a:r>
            <a:r>
              <a:rPr lang="de-CH" sz="2000" dirty="0" smtClean="0">
                <a:solidFill>
                  <a:srgbClr val="7030A0"/>
                </a:solidFill>
              </a:rPr>
              <a:t> after </a:t>
            </a:r>
            <a:r>
              <a:rPr lang="de-CH" sz="2000" dirty="0" err="1" smtClean="0">
                <a:solidFill>
                  <a:srgbClr val="7030A0"/>
                </a:solidFill>
              </a:rPr>
              <a:t>giving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birth</a:t>
            </a:r>
            <a:r>
              <a:rPr lang="de-CH" sz="2000" dirty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and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growing</a:t>
            </a:r>
            <a:r>
              <a:rPr lang="de-CH" sz="2000" dirty="0" smtClean="0">
                <a:solidFill>
                  <a:srgbClr val="7030A0"/>
                </a:solidFill>
              </a:rPr>
              <a:t> </a:t>
            </a:r>
            <a:r>
              <a:rPr lang="de-CH" sz="2000" dirty="0" err="1" smtClean="0">
                <a:solidFill>
                  <a:srgbClr val="7030A0"/>
                </a:solidFill>
              </a:rPr>
              <a:t>older</a:t>
            </a:r>
            <a:r>
              <a:rPr lang="de-CH" sz="2000" dirty="0" smtClean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1654-3113-419E-9F68-A3397DF3034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307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1326</Words>
  <Application>Microsoft Office PowerPoint</Application>
  <PresentationFormat>On-screen Show (4:3)</PresentationFormat>
  <Paragraphs>152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Leprosy Post-Exposure Prophylaxis with Single-Dose Rifampicin Toolkit- Field Implemention</vt:lpstr>
      <vt:lpstr>How to use this slide deck</vt:lpstr>
      <vt:lpstr>Introduction to Leprosy Post-exposure Prophylaxis (PEP)</vt:lpstr>
      <vt:lpstr>SDR-PEP- activity flow</vt:lpstr>
      <vt:lpstr>Site selection for SDR-PEP application</vt:lpstr>
      <vt:lpstr>Index patient enrolment</vt:lpstr>
      <vt:lpstr>Index patient data</vt:lpstr>
      <vt:lpstr>Contact tracing</vt:lpstr>
      <vt:lpstr>Contact screening</vt:lpstr>
      <vt:lpstr>Contact SDR eligibility</vt:lpstr>
      <vt:lpstr>Contact SDR administration </vt:lpstr>
      <vt:lpstr>Contact SDR administration </vt:lpstr>
      <vt:lpstr>Contact data collection</vt:lpstr>
      <vt:lpstr>Household and neighbor screening minimal essential data</vt:lpstr>
      <vt:lpstr>Community screening  minimal essential data</vt:lpstr>
      <vt:lpstr>Contact reporting</vt:lpstr>
      <vt:lpstr>SDR logistics and storage</vt:lpstr>
      <vt:lpstr>Key tasks and persons</vt:lpstr>
    </vt:vector>
  </TitlesOfParts>
  <Company>Swiss TPH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Tanja Barth-Jaeggi</dc:creator>
  <cp:lastModifiedBy>Tanja Barth-Jaeggi</cp:lastModifiedBy>
  <cp:revision>331</cp:revision>
  <dcterms:created xsi:type="dcterms:W3CDTF">2018-07-30T14:09:31Z</dcterms:created>
  <dcterms:modified xsi:type="dcterms:W3CDTF">2019-04-19T06:20:20Z</dcterms:modified>
</cp:coreProperties>
</file>